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4" r:id="rId3"/>
    <p:sldId id="604" r:id="rId4"/>
    <p:sldId id="634" r:id="rId5"/>
    <p:sldId id="635" r:id="rId6"/>
    <p:sldId id="636" r:id="rId7"/>
    <p:sldId id="637" r:id="rId8"/>
    <p:sldId id="261" r:id="rId9"/>
    <p:sldId id="631" r:id="rId10"/>
    <p:sldId id="612" r:id="rId11"/>
    <p:sldId id="599" r:id="rId12"/>
    <p:sldId id="600" r:id="rId13"/>
    <p:sldId id="601" r:id="rId14"/>
    <p:sldId id="602" r:id="rId15"/>
    <p:sldId id="621" r:id="rId16"/>
    <p:sldId id="620" r:id="rId17"/>
    <p:sldId id="638" r:id="rId18"/>
    <p:sldId id="610" r:id="rId19"/>
    <p:sldId id="611" r:id="rId20"/>
    <p:sldId id="263" r:id="rId21"/>
    <p:sldId id="609" r:id="rId22"/>
    <p:sldId id="639" r:id="rId23"/>
    <p:sldId id="608" r:id="rId24"/>
    <p:sldId id="624" r:id="rId25"/>
    <p:sldId id="626" r:id="rId26"/>
    <p:sldId id="632" r:id="rId27"/>
    <p:sldId id="625" r:id="rId28"/>
    <p:sldId id="627" r:id="rId29"/>
    <p:sldId id="628" r:id="rId30"/>
    <p:sldId id="629" r:id="rId31"/>
    <p:sldId id="630" r:id="rId32"/>
    <p:sldId id="640" r:id="rId33"/>
    <p:sldId id="607" r:id="rId34"/>
    <p:sldId id="259" r:id="rId35"/>
    <p:sldId id="641"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0C55D9-CE6E-45C0-99FE-C78B4D832331}"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A6930484-6671-4CFB-A8DE-2A8C5BBF34D7}">
      <dgm:prSet/>
      <dgm:spPr/>
      <dgm:t>
        <a:bodyPr/>
        <a:lstStyle/>
        <a:p>
          <a:r>
            <a:rPr lang="en-US" dirty="0"/>
            <a:t>501(c)(3) IRS TAX-EXEMPT STATUS</a:t>
          </a:r>
        </a:p>
      </dgm:t>
    </dgm:pt>
    <dgm:pt modelId="{34E23A98-1C21-49A8-AFB1-E9BCDC52382D}" type="parTrans" cxnId="{158668AA-8442-42CC-A84A-BA463F24B0D8}">
      <dgm:prSet/>
      <dgm:spPr/>
      <dgm:t>
        <a:bodyPr/>
        <a:lstStyle/>
        <a:p>
          <a:endParaRPr lang="en-US"/>
        </a:p>
      </dgm:t>
    </dgm:pt>
    <dgm:pt modelId="{91FCBC67-778D-4603-9905-20A6E67D304C}" type="sibTrans" cxnId="{158668AA-8442-42CC-A84A-BA463F24B0D8}">
      <dgm:prSet/>
      <dgm:spPr/>
      <dgm:t>
        <a:bodyPr/>
        <a:lstStyle/>
        <a:p>
          <a:endParaRPr lang="en-US"/>
        </a:p>
      </dgm:t>
    </dgm:pt>
    <dgm:pt modelId="{2B979F97-5D2F-4782-A8F3-6761113CFD34}">
      <dgm:prSet/>
      <dgm:spPr/>
      <dgm:t>
        <a:bodyPr/>
        <a:lstStyle/>
        <a:p>
          <a:r>
            <a:rPr lang="en-US" dirty="0"/>
            <a:t>STATE INCORPORATION</a:t>
          </a:r>
        </a:p>
      </dgm:t>
    </dgm:pt>
    <dgm:pt modelId="{5A027883-8BCC-4638-891C-E0A0DF965D6F}" type="parTrans" cxnId="{58106C8A-EE9F-4315-853A-84D9ACD8CD84}">
      <dgm:prSet/>
      <dgm:spPr/>
      <dgm:t>
        <a:bodyPr/>
        <a:lstStyle/>
        <a:p>
          <a:endParaRPr lang="en-US"/>
        </a:p>
      </dgm:t>
    </dgm:pt>
    <dgm:pt modelId="{FBA2CEE3-152C-4900-ACD1-A415216A5FB1}" type="sibTrans" cxnId="{58106C8A-EE9F-4315-853A-84D9ACD8CD84}">
      <dgm:prSet/>
      <dgm:spPr/>
      <dgm:t>
        <a:bodyPr/>
        <a:lstStyle/>
        <a:p>
          <a:endParaRPr lang="en-US"/>
        </a:p>
      </dgm:t>
    </dgm:pt>
    <dgm:pt modelId="{49B8D657-F23F-464E-AD38-87C46D9BAB30}">
      <dgm:prSet/>
      <dgm:spPr/>
      <dgm:t>
        <a:bodyPr/>
        <a:lstStyle/>
        <a:p>
          <a:r>
            <a:rPr lang="en-US" dirty="0"/>
            <a:t>MISSION TO INCLUDE HOUSING</a:t>
          </a:r>
        </a:p>
      </dgm:t>
    </dgm:pt>
    <dgm:pt modelId="{B52C3AB7-7AFD-4834-B3DB-B2D36DBFCD75}" type="parTrans" cxnId="{8B9999F5-13A7-4EC9-925A-8D5FBB46DBB9}">
      <dgm:prSet/>
      <dgm:spPr/>
      <dgm:t>
        <a:bodyPr/>
        <a:lstStyle/>
        <a:p>
          <a:endParaRPr lang="en-US"/>
        </a:p>
      </dgm:t>
    </dgm:pt>
    <dgm:pt modelId="{8730201B-70BB-456D-8095-EF27F658F84B}" type="sibTrans" cxnId="{8B9999F5-13A7-4EC9-925A-8D5FBB46DBB9}">
      <dgm:prSet/>
      <dgm:spPr/>
      <dgm:t>
        <a:bodyPr/>
        <a:lstStyle/>
        <a:p>
          <a:endParaRPr lang="en-US"/>
        </a:p>
      </dgm:t>
    </dgm:pt>
    <dgm:pt modelId="{6CF0DD6B-CEC1-480E-9C25-699449F593E7}" type="pres">
      <dgm:prSet presAssocID="{190C55D9-CE6E-45C0-99FE-C78B4D832331}" presName="hierChild1" presStyleCnt="0">
        <dgm:presLayoutVars>
          <dgm:chPref val="1"/>
          <dgm:dir/>
          <dgm:animOne val="branch"/>
          <dgm:animLvl val="lvl"/>
          <dgm:resizeHandles/>
        </dgm:presLayoutVars>
      </dgm:prSet>
      <dgm:spPr/>
    </dgm:pt>
    <dgm:pt modelId="{A82E23C2-FEB0-41BD-94B6-03EBEFC8D79E}" type="pres">
      <dgm:prSet presAssocID="{A6930484-6671-4CFB-A8DE-2A8C5BBF34D7}" presName="hierRoot1" presStyleCnt="0"/>
      <dgm:spPr/>
    </dgm:pt>
    <dgm:pt modelId="{80D6A85C-B48E-4E94-B6F3-2622FAD359CF}" type="pres">
      <dgm:prSet presAssocID="{A6930484-6671-4CFB-A8DE-2A8C5BBF34D7}" presName="composite" presStyleCnt="0"/>
      <dgm:spPr/>
    </dgm:pt>
    <dgm:pt modelId="{4A72F4D3-23AF-4EA0-A94A-F1515BBAA327}" type="pres">
      <dgm:prSet presAssocID="{A6930484-6671-4CFB-A8DE-2A8C5BBF34D7}" presName="background" presStyleLbl="node0" presStyleIdx="0" presStyleCnt="3"/>
      <dgm:spPr/>
    </dgm:pt>
    <dgm:pt modelId="{A8C71340-F809-4B17-8986-6FAC3BDD19AF}" type="pres">
      <dgm:prSet presAssocID="{A6930484-6671-4CFB-A8DE-2A8C5BBF34D7}" presName="text" presStyleLbl="fgAcc0" presStyleIdx="0" presStyleCnt="3">
        <dgm:presLayoutVars>
          <dgm:chPref val="3"/>
        </dgm:presLayoutVars>
      </dgm:prSet>
      <dgm:spPr/>
    </dgm:pt>
    <dgm:pt modelId="{2F55AF1D-9815-4E23-9B78-4B6322C61AFF}" type="pres">
      <dgm:prSet presAssocID="{A6930484-6671-4CFB-A8DE-2A8C5BBF34D7}" presName="hierChild2" presStyleCnt="0"/>
      <dgm:spPr/>
    </dgm:pt>
    <dgm:pt modelId="{2BEC8B8F-ACE3-4295-919A-0A9762A1EBBE}" type="pres">
      <dgm:prSet presAssocID="{2B979F97-5D2F-4782-A8F3-6761113CFD34}" presName="hierRoot1" presStyleCnt="0"/>
      <dgm:spPr/>
    </dgm:pt>
    <dgm:pt modelId="{212FAA45-B0B0-4FD9-B85A-8EA7802D8AB7}" type="pres">
      <dgm:prSet presAssocID="{2B979F97-5D2F-4782-A8F3-6761113CFD34}" presName="composite" presStyleCnt="0"/>
      <dgm:spPr/>
    </dgm:pt>
    <dgm:pt modelId="{65159E2B-112E-496E-92AE-97203791741C}" type="pres">
      <dgm:prSet presAssocID="{2B979F97-5D2F-4782-A8F3-6761113CFD34}" presName="background" presStyleLbl="node0" presStyleIdx="1" presStyleCnt="3"/>
      <dgm:spPr/>
    </dgm:pt>
    <dgm:pt modelId="{48F5F9C1-DAAF-4959-AEA6-C0310002A01A}" type="pres">
      <dgm:prSet presAssocID="{2B979F97-5D2F-4782-A8F3-6761113CFD34}" presName="text" presStyleLbl="fgAcc0" presStyleIdx="1" presStyleCnt="3" custLinFactNeighborX="-2906" custLinFactNeighborY="-1384">
        <dgm:presLayoutVars>
          <dgm:chPref val="3"/>
        </dgm:presLayoutVars>
      </dgm:prSet>
      <dgm:spPr/>
    </dgm:pt>
    <dgm:pt modelId="{9E7A3EA9-9B1E-44A7-B204-AAD258087A40}" type="pres">
      <dgm:prSet presAssocID="{2B979F97-5D2F-4782-A8F3-6761113CFD34}" presName="hierChild2" presStyleCnt="0"/>
      <dgm:spPr/>
    </dgm:pt>
    <dgm:pt modelId="{8262D094-FB44-4BB7-83CA-3F7172D6CE21}" type="pres">
      <dgm:prSet presAssocID="{49B8D657-F23F-464E-AD38-87C46D9BAB30}" presName="hierRoot1" presStyleCnt="0"/>
      <dgm:spPr/>
    </dgm:pt>
    <dgm:pt modelId="{8A14B423-6D2D-4715-B331-8B201E885FDB}" type="pres">
      <dgm:prSet presAssocID="{49B8D657-F23F-464E-AD38-87C46D9BAB30}" presName="composite" presStyleCnt="0"/>
      <dgm:spPr/>
    </dgm:pt>
    <dgm:pt modelId="{01CF059E-4043-4F4F-8D42-72A1C0B47318}" type="pres">
      <dgm:prSet presAssocID="{49B8D657-F23F-464E-AD38-87C46D9BAB30}" presName="background" presStyleLbl="node0" presStyleIdx="2" presStyleCnt="3"/>
      <dgm:spPr/>
    </dgm:pt>
    <dgm:pt modelId="{BBC51436-574A-447B-9177-D5A91FAA6550}" type="pres">
      <dgm:prSet presAssocID="{49B8D657-F23F-464E-AD38-87C46D9BAB30}" presName="text" presStyleLbl="fgAcc0" presStyleIdx="2" presStyleCnt="3" custLinFactNeighborX="-3028">
        <dgm:presLayoutVars>
          <dgm:chPref val="3"/>
        </dgm:presLayoutVars>
      </dgm:prSet>
      <dgm:spPr/>
    </dgm:pt>
    <dgm:pt modelId="{12D1E2AD-2C69-4E9F-BD86-BF6A0FC46A3B}" type="pres">
      <dgm:prSet presAssocID="{49B8D657-F23F-464E-AD38-87C46D9BAB30}" presName="hierChild2" presStyleCnt="0"/>
      <dgm:spPr/>
    </dgm:pt>
  </dgm:ptLst>
  <dgm:cxnLst>
    <dgm:cxn modelId="{452CEE38-17EF-421B-9913-F4C4B67EA460}" type="presOf" srcId="{A6930484-6671-4CFB-A8DE-2A8C5BBF34D7}" destId="{A8C71340-F809-4B17-8986-6FAC3BDD19AF}" srcOrd="0" destOrd="0" presId="urn:microsoft.com/office/officeart/2005/8/layout/hierarchy1"/>
    <dgm:cxn modelId="{6B25F97E-51BC-4900-BD1F-602865592C59}" type="presOf" srcId="{49B8D657-F23F-464E-AD38-87C46D9BAB30}" destId="{BBC51436-574A-447B-9177-D5A91FAA6550}" srcOrd="0" destOrd="0" presId="urn:microsoft.com/office/officeart/2005/8/layout/hierarchy1"/>
    <dgm:cxn modelId="{58106C8A-EE9F-4315-853A-84D9ACD8CD84}" srcId="{190C55D9-CE6E-45C0-99FE-C78B4D832331}" destId="{2B979F97-5D2F-4782-A8F3-6761113CFD34}" srcOrd="1" destOrd="0" parTransId="{5A027883-8BCC-4638-891C-E0A0DF965D6F}" sibTransId="{FBA2CEE3-152C-4900-ACD1-A415216A5FB1}"/>
    <dgm:cxn modelId="{158668AA-8442-42CC-A84A-BA463F24B0D8}" srcId="{190C55D9-CE6E-45C0-99FE-C78B4D832331}" destId="{A6930484-6671-4CFB-A8DE-2A8C5BBF34D7}" srcOrd="0" destOrd="0" parTransId="{34E23A98-1C21-49A8-AFB1-E9BCDC52382D}" sibTransId="{91FCBC67-778D-4603-9905-20A6E67D304C}"/>
    <dgm:cxn modelId="{5A1A60B0-093B-4115-9021-BC388B1F999A}" type="presOf" srcId="{2B979F97-5D2F-4782-A8F3-6761113CFD34}" destId="{48F5F9C1-DAAF-4959-AEA6-C0310002A01A}" srcOrd="0" destOrd="0" presId="urn:microsoft.com/office/officeart/2005/8/layout/hierarchy1"/>
    <dgm:cxn modelId="{309C09BF-3123-43B7-9ED1-A003BD8235FF}" type="presOf" srcId="{190C55D9-CE6E-45C0-99FE-C78B4D832331}" destId="{6CF0DD6B-CEC1-480E-9C25-699449F593E7}" srcOrd="0" destOrd="0" presId="urn:microsoft.com/office/officeart/2005/8/layout/hierarchy1"/>
    <dgm:cxn modelId="{8B9999F5-13A7-4EC9-925A-8D5FBB46DBB9}" srcId="{190C55D9-CE6E-45C0-99FE-C78B4D832331}" destId="{49B8D657-F23F-464E-AD38-87C46D9BAB30}" srcOrd="2" destOrd="0" parTransId="{B52C3AB7-7AFD-4834-B3DB-B2D36DBFCD75}" sibTransId="{8730201B-70BB-456D-8095-EF27F658F84B}"/>
    <dgm:cxn modelId="{D47A1B7E-F8A7-4B02-9335-11844C0CF209}" type="presParOf" srcId="{6CF0DD6B-CEC1-480E-9C25-699449F593E7}" destId="{A82E23C2-FEB0-41BD-94B6-03EBEFC8D79E}" srcOrd="0" destOrd="0" presId="urn:microsoft.com/office/officeart/2005/8/layout/hierarchy1"/>
    <dgm:cxn modelId="{9CF61A66-6B43-47F7-9412-28AB073C2F72}" type="presParOf" srcId="{A82E23C2-FEB0-41BD-94B6-03EBEFC8D79E}" destId="{80D6A85C-B48E-4E94-B6F3-2622FAD359CF}" srcOrd="0" destOrd="0" presId="urn:microsoft.com/office/officeart/2005/8/layout/hierarchy1"/>
    <dgm:cxn modelId="{8DD300C4-1681-4F96-80C6-6C9555B83887}" type="presParOf" srcId="{80D6A85C-B48E-4E94-B6F3-2622FAD359CF}" destId="{4A72F4D3-23AF-4EA0-A94A-F1515BBAA327}" srcOrd="0" destOrd="0" presId="urn:microsoft.com/office/officeart/2005/8/layout/hierarchy1"/>
    <dgm:cxn modelId="{32DD374C-5E01-41EB-A8A5-406B4CCE661B}" type="presParOf" srcId="{80D6A85C-B48E-4E94-B6F3-2622FAD359CF}" destId="{A8C71340-F809-4B17-8986-6FAC3BDD19AF}" srcOrd="1" destOrd="0" presId="urn:microsoft.com/office/officeart/2005/8/layout/hierarchy1"/>
    <dgm:cxn modelId="{31D98628-05A4-4BF1-A5AD-179EC2EA580D}" type="presParOf" srcId="{A82E23C2-FEB0-41BD-94B6-03EBEFC8D79E}" destId="{2F55AF1D-9815-4E23-9B78-4B6322C61AFF}" srcOrd="1" destOrd="0" presId="urn:microsoft.com/office/officeart/2005/8/layout/hierarchy1"/>
    <dgm:cxn modelId="{B13AAA47-12B9-4865-A4F6-D6E8AC5CD4A7}" type="presParOf" srcId="{6CF0DD6B-CEC1-480E-9C25-699449F593E7}" destId="{2BEC8B8F-ACE3-4295-919A-0A9762A1EBBE}" srcOrd="1" destOrd="0" presId="urn:microsoft.com/office/officeart/2005/8/layout/hierarchy1"/>
    <dgm:cxn modelId="{5B2282AB-0911-4A96-9187-C514C8E52C3C}" type="presParOf" srcId="{2BEC8B8F-ACE3-4295-919A-0A9762A1EBBE}" destId="{212FAA45-B0B0-4FD9-B85A-8EA7802D8AB7}" srcOrd="0" destOrd="0" presId="urn:microsoft.com/office/officeart/2005/8/layout/hierarchy1"/>
    <dgm:cxn modelId="{4D1C7304-CEA9-4715-86E4-D1C710176A3E}" type="presParOf" srcId="{212FAA45-B0B0-4FD9-B85A-8EA7802D8AB7}" destId="{65159E2B-112E-496E-92AE-97203791741C}" srcOrd="0" destOrd="0" presId="urn:microsoft.com/office/officeart/2005/8/layout/hierarchy1"/>
    <dgm:cxn modelId="{98A3B7E4-5C03-40EA-B793-4F05FD9E560F}" type="presParOf" srcId="{212FAA45-B0B0-4FD9-B85A-8EA7802D8AB7}" destId="{48F5F9C1-DAAF-4959-AEA6-C0310002A01A}" srcOrd="1" destOrd="0" presId="urn:microsoft.com/office/officeart/2005/8/layout/hierarchy1"/>
    <dgm:cxn modelId="{45DE1E12-A8C1-42F1-BB18-23720FE26586}" type="presParOf" srcId="{2BEC8B8F-ACE3-4295-919A-0A9762A1EBBE}" destId="{9E7A3EA9-9B1E-44A7-B204-AAD258087A40}" srcOrd="1" destOrd="0" presId="urn:microsoft.com/office/officeart/2005/8/layout/hierarchy1"/>
    <dgm:cxn modelId="{E3E90769-7A91-4F91-8892-C008A0759CE3}" type="presParOf" srcId="{6CF0DD6B-CEC1-480E-9C25-699449F593E7}" destId="{8262D094-FB44-4BB7-83CA-3F7172D6CE21}" srcOrd="2" destOrd="0" presId="urn:microsoft.com/office/officeart/2005/8/layout/hierarchy1"/>
    <dgm:cxn modelId="{B169C960-3C9A-407B-B33A-37861E350E48}" type="presParOf" srcId="{8262D094-FB44-4BB7-83CA-3F7172D6CE21}" destId="{8A14B423-6D2D-4715-B331-8B201E885FDB}" srcOrd="0" destOrd="0" presId="urn:microsoft.com/office/officeart/2005/8/layout/hierarchy1"/>
    <dgm:cxn modelId="{426574BD-17E5-411F-9475-954E893F0EFE}" type="presParOf" srcId="{8A14B423-6D2D-4715-B331-8B201E885FDB}" destId="{01CF059E-4043-4F4F-8D42-72A1C0B47318}" srcOrd="0" destOrd="0" presId="urn:microsoft.com/office/officeart/2005/8/layout/hierarchy1"/>
    <dgm:cxn modelId="{AC14CA6D-3CA2-454B-BB6F-2573DAA698FA}" type="presParOf" srcId="{8A14B423-6D2D-4715-B331-8B201E885FDB}" destId="{BBC51436-574A-447B-9177-D5A91FAA6550}" srcOrd="1" destOrd="0" presId="urn:microsoft.com/office/officeart/2005/8/layout/hierarchy1"/>
    <dgm:cxn modelId="{2D1A3BFF-9B19-4AEF-BD3D-61089476D2B5}" type="presParOf" srcId="{8262D094-FB44-4BB7-83CA-3F7172D6CE21}" destId="{12D1E2AD-2C69-4E9F-BD86-BF6A0FC46A3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78E8C-42C7-4BE4-9E94-401C6BC50B4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B4F98B-5CD9-418B-B586-F78D0C91F4D3}">
      <dgm:prSet/>
      <dgm:spPr/>
      <dgm:t>
        <a:bodyPr/>
        <a:lstStyle/>
        <a:p>
          <a:r>
            <a:rPr lang="en-US" dirty="0"/>
            <a:t>Partner With Participating Jurisdiction</a:t>
          </a:r>
        </a:p>
      </dgm:t>
    </dgm:pt>
    <dgm:pt modelId="{9D62211D-45FC-4171-94A5-363C39E8C291}" type="parTrans" cxnId="{7C66804B-9DDD-4A6E-B1FB-16541F5B46AC}">
      <dgm:prSet/>
      <dgm:spPr/>
      <dgm:t>
        <a:bodyPr/>
        <a:lstStyle/>
        <a:p>
          <a:endParaRPr lang="en-US"/>
        </a:p>
      </dgm:t>
    </dgm:pt>
    <dgm:pt modelId="{8CF93334-DE14-4003-AA50-6A38AA4843C4}" type="sibTrans" cxnId="{7C66804B-9DDD-4A6E-B1FB-16541F5B46AC}">
      <dgm:prSet/>
      <dgm:spPr/>
      <dgm:t>
        <a:bodyPr/>
        <a:lstStyle/>
        <a:p>
          <a:endParaRPr lang="en-US"/>
        </a:p>
      </dgm:t>
    </dgm:pt>
    <dgm:pt modelId="{5B522497-CA03-4D11-8C49-83A968D09168}">
      <dgm:prSet/>
      <dgm:spPr/>
      <dgm:t>
        <a:bodyPr/>
        <a:lstStyle/>
        <a:p>
          <a:r>
            <a:rPr lang="en-US"/>
            <a:t>Nonprofits can apply through state or local HUD grantees (participating jurisdictions, also known as PJs)</a:t>
          </a:r>
        </a:p>
      </dgm:t>
    </dgm:pt>
    <dgm:pt modelId="{DF95CBB8-5A23-475A-86E0-8C53726F6760}" type="parTrans" cxnId="{8D2A94F2-986A-41FB-8AA3-A757C1DC9F6C}">
      <dgm:prSet/>
      <dgm:spPr/>
      <dgm:t>
        <a:bodyPr/>
        <a:lstStyle/>
        <a:p>
          <a:endParaRPr lang="en-US"/>
        </a:p>
      </dgm:t>
    </dgm:pt>
    <dgm:pt modelId="{4A8A3978-AD76-4CEE-B36E-80F39A3CDFAA}" type="sibTrans" cxnId="{8D2A94F2-986A-41FB-8AA3-A757C1DC9F6C}">
      <dgm:prSet/>
      <dgm:spPr/>
      <dgm:t>
        <a:bodyPr/>
        <a:lstStyle/>
        <a:p>
          <a:endParaRPr lang="en-US"/>
        </a:p>
      </dgm:t>
    </dgm:pt>
    <dgm:pt modelId="{8D81CFCB-329C-4587-8043-D821A5B1958B}">
      <dgm:prSet/>
      <dgm:spPr/>
      <dgm:t>
        <a:bodyPr/>
        <a:lstStyle/>
        <a:p>
          <a:r>
            <a:rPr lang="en-US"/>
            <a:t>Eligible to apply as a State Recipient.</a:t>
          </a:r>
        </a:p>
      </dgm:t>
    </dgm:pt>
    <dgm:pt modelId="{C975A182-30BC-498B-9C0B-659EA9A4834D}" type="parTrans" cxnId="{1D6185CB-747B-4FD1-88CA-0E1806452BE8}">
      <dgm:prSet/>
      <dgm:spPr/>
      <dgm:t>
        <a:bodyPr/>
        <a:lstStyle/>
        <a:p>
          <a:endParaRPr lang="en-US"/>
        </a:p>
      </dgm:t>
    </dgm:pt>
    <dgm:pt modelId="{C246F9F1-13B7-4725-B827-789001A8EFD1}" type="sibTrans" cxnId="{1D6185CB-747B-4FD1-88CA-0E1806452BE8}">
      <dgm:prSet/>
      <dgm:spPr/>
      <dgm:t>
        <a:bodyPr/>
        <a:lstStyle/>
        <a:p>
          <a:endParaRPr lang="en-US"/>
        </a:p>
      </dgm:t>
    </dgm:pt>
    <dgm:pt modelId="{4720E71A-98D7-4D04-A12A-9E6DA8027D0F}">
      <dgm:prSet/>
      <dgm:spPr/>
      <dgm:t>
        <a:bodyPr/>
        <a:lstStyle/>
        <a:p>
          <a:r>
            <a:rPr lang="en-US"/>
            <a:t>Show Capacity and Policies</a:t>
          </a:r>
        </a:p>
      </dgm:t>
    </dgm:pt>
    <dgm:pt modelId="{E2A1558D-482E-4887-B8A7-D87C8345F20D}" type="parTrans" cxnId="{4EB4453E-1BE0-40E9-9534-B07F9B52EF2E}">
      <dgm:prSet/>
      <dgm:spPr/>
      <dgm:t>
        <a:bodyPr/>
        <a:lstStyle/>
        <a:p>
          <a:endParaRPr lang="en-US"/>
        </a:p>
      </dgm:t>
    </dgm:pt>
    <dgm:pt modelId="{62316E14-B6B1-446C-99C1-93D5617C19F3}" type="sibTrans" cxnId="{4EB4453E-1BE0-40E9-9534-B07F9B52EF2E}">
      <dgm:prSet/>
      <dgm:spPr/>
      <dgm:t>
        <a:bodyPr/>
        <a:lstStyle/>
        <a:p>
          <a:endParaRPr lang="en-US"/>
        </a:p>
      </dgm:t>
    </dgm:pt>
    <dgm:pt modelId="{DB9D2271-A5D7-4F78-8C2D-531E7448C3BB}">
      <dgm:prSet/>
      <dgm:spPr/>
      <dgm:t>
        <a:bodyPr/>
        <a:lstStyle/>
        <a:p>
          <a:r>
            <a:rPr lang="en-US" dirty="0"/>
            <a:t>Nonprofits must show the ability to manage construction or rehabilitation projects.</a:t>
          </a:r>
        </a:p>
      </dgm:t>
    </dgm:pt>
    <dgm:pt modelId="{E0378B9E-B38E-41CA-A39A-896CD4791A86}" type="parTrans" cxnId="{C58F3DE5-2E66-4F4C-9510-A4BCDA84689A}">
      <dgm:prSet/>
      <dgm:spPr/>
      <dgm:t>
        <a:bodyPr/>
        <a:lstStyle/>
        <a:p>
          <a:endParaRPr lang="en-US"/>
        </a:p>
      </dgm:t>
    </dgm:pt>
    <dgm:pt modelId="{89AB9564-F793-4EAF-86AC-4FDB23508D3F}" type="sibTrans" cxnId="{C58F3DE5-2E66-4F4C-9510-A4BCDA84689A}">
      <dgm:prSet/>
      <dgm:spPr/>
      <dgm:t>
        <a:bodyPr/>
        <a:lstStyle/>
        <a:p>
          <a:endParaRPr lang="en-US"/>
        </a:p>
      </dgm:t>
    </dgm:pt>
    <dgm:pt modelId="{47733FD6-4B82-4ED9-99F1-B97D4B879080}" type="pres">
      <dgm:prSet presAssocID="{AAA78E8C-42C7-4BE4-9E94-401C6BC50B46}" presName="Name0" presStyleCnt="0">
        <dgm:presLayoutVars>
          <dgm:dir/>
          <dgm:animLvl val="lvl"/>
          <dgm:resizeHandles val="exact"/>
        </dgm:presLayoutVars>
      </dgm:prSet>
      <dgm:spPr/>
    </dgm:pt>
    <dgm:pt modelId="{DBFD3383-8338-4804-B3DF-1CD77BFD1B75}" type="pres">
      <dgm:prSet presAssocID="{C4B4F98B-5CD9-418B-B586-F78D0C91F4D3}" presName="linNode" presStyleCnt="0"/>
      <dgm:spPr/>
    </dgm:pt>
    <dgm:pt modelId="{B5D8E34F-E709-43C6-93E8-551FC52320F7}" type="pres">
      <dgm:prSet presAssocID="{C4B4F98B-5CD9-418B-B586-F78D0C91F4D3}" presName="parentText" presStyleLbl="node1" presStyleIdx="0" presStyleCnt="2">
        <dgm:presLayoutVars>
          <dgm:chMax val="1"/>
          <dgm:bulletEnabled val="1"/>
        </dgm:presLayoutVars>
      </dgm:prSet>
      <dgm:spPr/>
    </dgm:pt>
    <dgm:pt modelId="{44273C48-4F3F-4F64-BA99-868487732E34}" type="pres">
      <dgm:prSet presAssocID="{C4B4F98B-5CD9-418B-B586-F78D0C91F4D3}" presName="descendantText" presStyleLbl="alignAccFollowNode1" presStyleIdx="0" presStyleCnt="2">
        <dgm:presLayoutVars>
          <dgm:bulletEnabled val="1"/>
        </dgm:presLayoutVars>
      </dgm:prSet>
      <dgm:spPr/>
    </dgm:pt>
    <dgm:pt modelId="{F7DB34A5-2775-4D0B-8408-49EE73D49C36}" type="pres">
      <dgm:prSet presAssocID="{8CF93334-DE14-4003-AA50-6A38AA4843C4}" presName="sp" presStyleCnt="0"/>
      <dgm:spPr/>
    </dgm:pt>
    <dgm:pt modelId="{08BA745F-B37B-4AC7-90A2-2988AE84F04A}" type="pres">
      <dgm:prSet presAssocID="{4720E71A-98D7-4D04-A12A-9E6DA8027D0F}" presName="linNode" presStyleCnt="0"/>
      <dgm:spPr/>
    </dgm:pt>
    <dgm:pt modelId="{36D31A83-96B5-4621-B823-F8A5C593817F}" type="pres">
      <dgm:prSet presAssocID="{4720E71A-98D7-4D04-A12A-9E6DA8027D0F}" presName="parentText" presStyleLbl="node1" presStyleIdx="1" presStyleCnt="2">
        <dgm:presLayoutVars>
          <dgm:chMax val="1"/>
          <dgm:bulletEnabled val="1"/>
        </dgm:presLayoutVars>
      </dgm:prSet>
      <dgm:spPr/>
    </dgm:pt>
    <dgm:pt modelId="{92132553-FDB1-46E7-9A67-20ABA97F2282}" type="pres">
      <dgm:prSet presAssocID="{4720E71A-98D7-4D04-A12A-9E6DA8027D0F}" presName="descendantText" presStyleLbl="alignAccFollowNode1" presStyleIdx="1" presStyleCnt="2">
        <dgm:presLayoutVars>
          <dgm:bulletEnabled val="1"/>
        </dgm:presLayoutVars>
      </dgm:prSet>
      <dgm:spPr/>
    </dgm:pt>
  </dgm:ptLst>
  <dgm:cxnLst>
    <dgm:cxn modelId="{CE215D2D-933A-4EF5-A43A-736DE765EADA}" type="presOf" srcId="{AAA78E8C-42C7-4BE4-9E94-401C6BC50B46}" destId="{47733FD6-4B82-4ED9-99F1-B97D4B879080}" srcOrd="0" destOrd="0" presId="urn:microsoft.com/office/officeart/2005/8/layout/vList5"/>
    <dgm:cxn modelId="{4EB4453E-1BE0-40E9-9534-B07F9B52EF2E}" srcId="{AAA78E8C-42C7-4BE4-9E94-401C6BC50B46}" destId="{4720E71A-98D7-4D04-A12A-9E6DA8027D0F}" srcOrd="1" destOrd="0" parTransId="{E2A1558D-482E-4887-B8A7-D87C8345F20D}" sibTransId="{62316E14-B6B1-446C-99C1-93D5617C19F3}"/>
    <dgm:cxn modelId="{7C66804B-9DDD-4A6E-B1FB-16541F5B46AC}" srcId="{AAA78E8C-42C7-4BE4-9E94-401C6BC50B46}" destId="{C4B4F98B-5CD9-418B-B586-F78D0C91F4D3}" srcOrd="0" destOrd="0" parTransId="{9D62211D-45FC-4171-94A5-363C39E8C291}" sibTransId="{8CF93334-DE14-4003-AA50-6A38AA4843C4}"/>
    <dgm:cxn modelId="{B011C885-9631-4995-A33E-1BAF5408BA27}" type="presOf" srcId="{4720E71A-98D7-4D04-A12A-9E6DA8027D0F}" destId="{36D31A83-96B5-4621-B823-F8A5C593817F}" srcOrd="0" destOrd="0" presId="urn:microsoft.com/office/officeart/2005/8/layout/vList5"/>
    <dgm:cxn modelId="{A8708096-7C07-4107-8418-DAA20D35BE96}" type="presOf" srcId="{C4B4F98B-5CD9-418B-B586-F78D0C91F4D3}" destId="{B5D8E34F-E709-43C6-93E8-551FC52320F7}" srcOrd="0" destOrd="0" presId="urn:microsoft.com/office/officeart/2005/8/layout/vList5"/>
    <dgm:cxn modelId="{1D6185CB-747B-4FD1-88CA-0E1806452BE8}" srcId="{C4B4F98B-5CD9-418B-B586-F78D0C91F4D3}" destId="{8D81CFCB-329C-4587-8043-D821A5B1958B}" srcOrd="1" destOrd="0" parTransId="{C975A182-30BC-498B-9C0B-659EA9A4834D}" sibTransId="{C246F9F1-13B7-4725-B827-789001A8EFD1}"/>
    <dgm:cxn modelId="{E5F91CD0-0259-44EC-AA9B-D2305A0FF010}" type="presOf" srcId="{DB9D2271-A5D7-4F78-8C2D-531E7448C3BB}" destId="{92132553-FDB1-46E7-9A67-20ABA97F2282}" srcOrd="0" destOrd="0" presId="urn:microsoft.com/office/officeart/2005/8/layout/vList5"/>
    <dgm:cxn modelId="{379F99E2-25AD-4242-BBC9-357922DD9463}" type="presOf" srcId="{8D81CFCB-329C-4587-8043-D821A5B1958B}" destId="{44273C48-4F3F-4F64-BA99-868487732E34}" srcOrd="0" destOrd="1" presId="urn:microsoft.com/office/officeart/2005/8/layout/vList5"/>
    <dgm:cxn modelId="{C58F3DE5-2E66-4F4C-9510-A4BCDA84689A}" srcId="{4720E71A-98D7-4D04-A12A-9E6DA8027D0F}" destId="{DB9D2271-A5D7-4F78-8C2D-531E7448C3BB}" srcOrd="0" destOrd="0" parTransId="{E0378B9E-B38E-41CA-A39A-896CD4791A86}" sibTransId="{89AB9564-F793-4EAF-86AC-4FDB23508D3F}"/>
    <dgm:cxn modelId="{18AA20EA-FADD-4445-AA3B-1BECE7D1FAD1}" type="presOf" srcId="{5B522497-CA03-4D11-8C49-83A968D09168}" destId="{44273C48-4F3F-4F64-BA99-868487732E34}" srcOrd="0" destOrd="0" presId="urn:microsoft.com/office/officeart/2005/8/layout/vList5"/>
    <dgm:cxn modelId="{8D2A94F2-986A-41FB-8AA3-A757C1DC9F6C}" srcId="{C4B4F98B-5CD9-418B-B586-F78D0C91F4D3}" destId="{5B522497-CA03-4D11-8C49-83A968D09168}" srcOrd="0" destOrd="0" parTransId="{DF95CBB8-5A23-475A-86E0-8C53726F6760}" sibTransId="{4A8A3978-AD76-4CEE-B36E-80F39A3CDFAA}"/>
    <dgm:cxn modelId="{2865CC77-81E5-4141-AD40-D3B651BFA3B6}" type="presParOf" srcId="{47733FD6-4B82-4ED9-99F1-B97D4B879080}" destId="{DBFD3383-8338-4804-B3DF-1CD77BFD1B75}" srcOrd="0" destOrd="0" presId="urn:microsoft.com/office/officeart/2005/8/layout/vList5"/>
    <dgm:cxn modelId="{0A7352DA-50E1-441D-BA7C-66114EF7D42B}" type="presParOf" srcId="{DBFD3383-8338-4804-B3DF-1CD77BFD1B75}" destId="{B5D8E34F-E709-43C6-93E8-551FC52320F7}" srcOrd="0" destOrd="0" presId="urn:microsoft.com/office/officeart/2005/8/layout/vList5"/>
    <dgm:cxn modelId="{9751C7B3-8AD6-4D4C-9DFB-2A6C1ACDA54A}" type="presParOf" srcId="{DBFD3383-8338-4804-B3DF-1CD77BFD1B75}" destId="{44273C48-4F3F-4F64-BA99-868487732E34}" srcOrd="1" destOrd="0" presId="urn:microsoft.com/office/officeart/2005/8/layout/vList5"/>
    <dgm:cxn modelId="{5010C761-5152-45BF-9187-3B83E9CF9073}" type="presParOf" srcId="{47733FD6-4B82-4ED9-99F1-B97D4B879080}" destId="{F7DB34A5-2775-4D0B-8408-49EE73D49C36}" srcOrd="1" destOrd="0" presId="urn:microsoft.com/office/officeart/2005/8/layout/vList5"/>
    <dgm:cxn modelId="{F108ED07-50DF-4790-8118-17DF7E5D33EC}" type="presParOf" srcId="{47733FD6-4B82-4ED9-99F1-B97D4B879080}" destId="{08BA745F-B37B-4AC7-90A2-2988AE84F04A}" srcOrd="2" destOrd="0" presId="urn:microsoft.com/office/officeart/2005/8/layout/vList5"/>
    <dgm:cxn modelId="{E7EF619B-52E9-401F-A099-0656023DE465}" type="presParOf" srcId="{08BA745F-B37B-4AC7-90A2-2988AE84F04A}" destId="{36D31A83-96B5-4621-B823-F8A5C593817F}" srcOrd="0" destOrd="0" presId="urn:microsoft.com/office/officeart/2005/8/layout/vList5"/>
    <dgm:cxn modelId="{F8993ACB-B236-459A-A97D-ACB25EFB272F}" type="presParOf" srcId="{08BA745F-B37B-4AC7-90A2-2988AE84F04A}" destId="{92132553-FDB1-46E7-9A67-20ABA97F228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A78E8C-42C7-4BE4-9E94-401C6BC50B4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B4F98B-5CD9-418B-B586-F78D0C91F4D3}">
      <dgm:prSet/>
      <dgm:spPr/>
      <dgm:t>
        <a:bodyPr/>
        <a:lstStyle/>
        <a:p>
          <a:r>
            <a:rPr lang="en-US" dirty="0"/>
            <a:t>As State Recipient</a:t>
          </a:r>
        </a:p>
      </dgm:t>
    </dgm:pt>
    <dgm:pt modelId="{9D62211D-45FC-4171-94A5-363C39E8C291}" type="parTrans" cxnId="{7C66804B-9DDD-4A6E-B1FB-16541F5B46AC}">
      <dgm:prSet/>
      <dgm:spPr/>
      <dgm:t>
        <a:bodyPr/>
        <a:lstStyle/>
        <a:p>
          <a:endParaRPr lang="en-US"/>
        </a:p>
      </dgm:t>
    </dgm:pt>
    <dgm:pt modelId="{8CF93334-DE14-4003-AA50-6A38AA4843C4}" type="sibTrans" cxnId="{7C66804B-9DDD-4A6E-B1FB-16541F5B46AC}">
      <dgm:prSet/>
      <dgm:spPr/>
      <dgm:t>
        <a:bodyPr/>
        <a:lstStyle/>
        <a:p>
          <a:endParaRPr lang="en-US"/>
        </a:p>
      </dgm:t>
    </dgm:pt>
    <dgm:pt modelId="{5B522497-CA03-4D11-8C49-83A968D09168}">
      <dgm:prSet/>
      <dgm:spPr/>
      <dgm:t>
        <a:bodyPr/>
        <a:lstStyle/>
        <a:p>
          <a:r>
            <a:rPr lang="en-US" dirty="0"/>
            <a:t>Serve as Project Administrator</a:t>
          </a:r>
        </a:p>
      </dgm:t>
    </dgm:pt>
    <dgm:pt modelId="{DF95CBB8-5A23-475A-86E0-8C53726F6760}" type="parTrans" cxnId="{8D2A94F2-986A-41FB-8AA3-A757C1DC9F6C}">
      <dgm:prSet/>
      <dgm:spPr/>
      <dgm:t>
        <a:bodyPr/>
        <a:lstStyle/>
        <a:p>
          <a:endParaRPr lang="en-US"/>
        </a:p>
      </dgm:t>
    </dgm:pt>
    <dgm:pt modelId="{4A8A3978-AD76-4CEE-B36E-80F39A3CDFAA}" type="sibTrans" cxnId="{8D2A94F2-986A-41FB-8AA3-A757C1DC9F6C}">
      <dgm:prSet/>
      <dgm:spPr/>
      <dgm:t>
        <a:bodyPr/>
        <a:lstStyle/>
        <a:p>
          <a:endParaRPr lang="en-US"/>
        </a:p>
      </dgm:t>
    </dgm:pt>
    <dgm:pt modelId="{8D81CFCB-329C-4587-8043-D821A5B1958B}">
      <dgm:prSet/>
      <dgm:spPr/>
      <dgm:t>
        <a:bodyPr/>
        <a:lstStyle/>
        <a:p>
          <a:r>
            <a:rPr lang="en-US" dirty="0"/>
            <a:t>Execute Rehabilitation Program</a:t>
          </a:r>
        </a:p>
      </dgm:t>
    </dgm:pt>
    <dgm:pt modelId="{C975A182-30BC-498B-9C0B-659EA9A4834D}" type="parTrans" cxnId="{1D6185CB-747B-4FD1-88CA-0E1806452BE8}">
      <dgm:prSet/>
      <dgm:spPr/>
      <dgm:t>
        <a:bodyPr/>
        <a:lstStyle/>
        <a:p>
          <a:endParaRPr lang="en-US"/>
        </a:p>
      </dgm:t>
    </dgm:pt>
    <dgm:pt modelId="{C246F9F1-13B7-4725-B827-789001A8EFD1}" type="sibTrans" cxnId="{1D6185CB-747B-4FD1-88CA-0E1806452BE8}">
      <dgm:prSet/>
      <dgm:spPr/>
      <dgm:t>
        <a:bodyPr/>
        <a:lstStyle/>
        <a:p>
          <a:endParaRPr lang="en-US"/>
        </a:p>
      </dgm:t>
    </dgm:pt>
    <dgm:pt modelId="{4720E71A-98D7-4D04-A12A-9E6DA8027D0F}">
      <dgm:prSet/>
      <dgm:spPr/>
      <dgm:t>
        <a:bodyPr/>
        <a:lstStyle/>
        <a:p>
          <a:r>
            <a:rPr lang="en-US" dirty="0"/>
            <a:t>Project Level Requirements</a:t>
          </a:r>
        </a:p>
      </dgm:t>
    </dgm:pt>
    <dgm:pt modelId="{E2A1558D-482E-4887-B8A7-D87C8345F20D}" type="parTrans" cxnId="{4EB4453E-1BE0-40E9-9534-B07F9B52EF2E}">
      <dgm:prSet/>
      <dgm:spPr/>
      <dgm:t>
        <a:bodyPr/>
        <a:lstStyle/>
        <a:p>
          <a:endParaRPr lang="en-US"/>
        </a:p>
      </dgm:t>
    </dgm:pt>
    <dgm:pt modelId="{62316E14-B6B1-446C-99C1-93D5617C19F3}" type="sibTrans" cxnId="{4EB4453E-1BE0-40E9-9534-B07F9B52EF2E}">
      <dgm:prSet/>
      <dgm:spPr/>
      <dgm:t>
        <a:bodyPr/>
        <a:lstStyle/>
        <a:p>
          <a:endParaRPr lang="en-US"/>
        </a:p>
      </dgm:t>
    </dgm:pt>
    <dgm:pt modelId="{DB9D2271-A5D7-4F78-8C2D-531E7448C3BB}">
      <dgm:prSet/>
      <dgm:spPr/>
      <dgm:t>
        <a:bodyPr/>
        <a:lstStyle/>
        <a:p>
          <a:r>
            <a:rPr lang="en-US" dirty="0"/>
            <a:t>Policies and Procedures</a:t>
          </a:r>
        </a:p>
      </dgm:t>
    </dgm:pt>
    <dgm:pt modelId="{E0378B9E-B38E-41CA-A39A-896CD4791A86}" type="parTrans" cxnId="{C58F3DE5-2E66-4F4C-9510-A4BCDA84689A}">
      <dgm:prSet/>
      <dgm:spPr/>
      <dgm:t>
        <a:bodyPr/>
        <a:lstStyle/>
        <a:p>
          <a:endParaRPr lang="en-US"/>
        </a:p>
      </dgm:t>
    </dgm:pt>
    <dgm:pt modelId="{89AB9564-F793-4EAF-86AC-4FDB23508D3F}" type="sibTrans" cxnId="{C58F3DE5-2E66-4F4C-9510-A4BCDA84689A}">
      <dgm:prSet/>
      <dgm:spPr/>
      <dgm:t>
        <a:bodyPr/>
        <a:lstStyle/>
        <a:p>
          <a:endParaRPr lang="en-US"/>
        </a:p>
      </dgm:t>
    </dgm:pt>
    <dgm:pt modelId="{472183CD-4FF8-4B3D-9BFE-582D331B09EF}">
      <dgm:prSet/>
      <dgm:spPr/>
      <dgm:t>
        <a:bodyPr/>
        <a:lstStyle/>
        <a:p>
          <a:r>
            <a:rPr lang="en-US" dirty="0"/>
            <a:t>Housing Development Experience or Qualified Staff</a:t>
          </a:r>
        </a:p>
      </dgm:t>
    </dgm:pt>
    <dgm:pt modelId="{8B539501-2FA2-463C-92D7-DC5FA69DC68D}" type="parTrans" cxnId="{EC1B7F3D-16B4-4102-9C9C-4BFBCE559DF8}">
      <dgm:prSet/>
      <dgm:spPr/>
      <dgm:t>
        <a:bodyPr/>
        <a:lstStyle/>
        <a:p>
          <a:endParaRPr lang="en-US"/>
        </a:p>
      </dgm:t>
    </dgm:pt>
    <dgm:pt modelId="{00C0E0BE-D52C-42CE-8F1D-2074BEEC8865}" type="sibTrans" cxnId="{EC1B7F3D-16B4-4102-9C9C-4BFBCE559DF8}">
      <dgm:prSet/>
      <dgm:spPr/>
      <dgm:t>
        <a:bodyPr/>
        <a:lstStyle/>
        <a:p>
          <a:endParaRPr lang="en-US"/>
        </a:p>
      </dgm:t>
    </dgm:pt>
    <dgm:pt modelId="{FEFE8A3C-A0BA-4012-B69C-99ADABE55DD8}">
      <dgm:prSet/>
      <dgm:spPr/>
      <dgm:t>
        <a:bodyPr/>
        <a:lstStyle/>
        <a:p>
          <a:r>
            <a:rPr lang="en-US" dirty="0"/>
            <a:t>Citizens Participation</a:t>
          </a:r>
        </a:p>
      </dgm:t>
    </dgm:pt>
    <dgm:pt modelId="{1D8D24A9-AFAE-4379-B5D6-BC7490F4BECF}" type="parTrans" cxnId="{3B6DB208-5D18-4630-B19F-7817BDAD2A60}">
      <dgm:prSet/>
      <dgm:spPr/>
      <dgm:t>
        <a:bodyPr/>
        <a:lstStyle/>
        <a:p>
          <a:endParaRPr lang="en-US"/>
        </a:p>
      </dgm:t>
    </dgm:pt>
    <dgm:pt modelId="{DC1B25EE-3F2F-4F0B-95B3-1D9414342A16}" type="sibTrans" cxnId="{3B6DB208-5D18-4630-B19F-7817BDAD2A60}">
      <dgm:prSet/>
      <dgm:spPr/>
      <dgm:t>
        <a:bodyPr/>
        <a:lstStyle/>
        <a:p>
          <a:endParaRPr lang="en-US"/>
        </a:p>
      </dgm:t>
    </dgm:pt>
    <dgm:pt modelId="{B02D4BB0-A1E1-4825-8439-508084ED0FBC}">
      <dgm:prSet/>
      <dgm:spPr/>
      <dgm:t>
        <a:bodyPr/>
        <a:lstStyle/>
        <a:p>
          <a:r>
            <a:rPr lang="en-US" dirty="0"/>
            <a:t>Application Completion and Submission </a:t>
          </a:r>
        </a:p>
      </dgm:t>
    </dgm:pt>
    <dgm:pt modelId="{23C5FA3F-2527-4CC0-9050-33DAFE162F01}" type="parTrans" cxnId="{753B699D-8E9F-4E29-8B0D-CB9E89E8B401}">
      <dgm:prSet/>
      <dgm:spPr/>
      <dgm:t>
        <a:bodyPr/>
        <a:lstStyle/>
        <a:p>
          <a:endParaRPr lang="en-US"/>
        </a:p>
      </dgm:t>
    </dgm:pt>
    <dgm:pt modelId="{72E5CC31-D6ED-4DF1-9CC7-A8C3D7F3A0AB}" type="sibTrans" cxnId="{753B699D-8E9F-4E29-8B0D-CB9E89E8B401}">
      <dgm:prSet/>
      <dgm:spPr/>
      <dgm:t>
        <a:bodyPr/>
        <a:lstStyle/>
        <a:p>
          <a:endParaRPr lang="en-US"/>
        </a:p>
      </dgm:t>
    </dgm:pt>
    <dgm:pt modelId="{47733FD6-4B82-4ED9-99F1-B97D4B879080}" type="pres">
      <dgm:prSet presAssocID="{AAA78E8C-42C7-4BE4-9E94-401C6BC50B46}" presName="Name0" presStyleCnt="0">
        <dgm:presLayoutVars>
          <dgm:dir/>
          <dgm:animLvl val="lvl"/>
          <dgm:resizeHandles val="exact"/>
        </dgm:presLayoutVars>
      </dgm:prSet>
      <dgm:spPr/>
    </dgm:pt>
    <dgm:pt modelId="{DBFD3383-8338-4804-B3DF-1CD77BFD1B75}" type="pres">
      <dgm:prSet presAssocID="{C4B4F98B-5CD9-418B-B586-F78D0C91F4D3}" presName="linNode" presStyleCnt="0"/>
      <dgm:spPr/>
    </dgm:pt>
    <dgm:pt modelId="{B5D8E34F-E709-43C6-93E8-551FC52320F7}" type="pres">
      <dgm:prSet presAssocID="{C4B4F98B-5CD9-418B-B586-F78D0C91F4D3}" presName="parentText" presStyleLbl="node1" presStyleIdx="0" presStyleCnt="2">
        <dgm:presLayoutVars>
          <dgm:chMax val="1"/>
          <dgm:bulletEnabled val="1"/>
        </dgm:presLayoutVars>
      </dgm:prSet>
      <dgm:spPr/>
    </dgm:pt>
    <dgm:pt modelId="{44273C48-4F3F-4F64-BA99-868487732E34}" type="pres">
      <dgm:prSet presAssocID="{C4B4F98B-5CD9-418B-B586-F78D0C91F4D3}" presName="descendantText" presStyleLbl="alignAccFollowNode1" presStyleIdx="0" presStyleCnt="2">
        <dgm:presLayoutVars>
          <dgm:bulletEnabled val="1"/>
        </dgm:presLayoutVars>
      </dgm:prSet>
      <dgm:spPr/>
    </dgm:pt>
    <dgm:pt modelId="{F7DB34A5-2775-4D0B-8408-49EE73D49C36}" type="pres">
      <dgm:prSet presAssocID="{8CF93334-DE14-4003-AA50-6A38AA4843C4}" presName="sp" presStyleCnt="0"/>
      <dgm:spPr/>
    </dgm:pt>
    <dgm:pt modelId="{08BA745F-B37B-4AC7-90A2-2988AE84F04A}" type="pres">
      <dgm:prSet presAssocID="{4720E71A-98D7-4D04-A12A-9E6DA8027D0F}" presName="linNode" presStyleCnt="0"/>
      <dgm:spPr/>
    </dgm:pt>
    <dgm:pt modelId="{36D31A83-96B5-4621-B823-F8A5C593817F}" type="pres">
      <dgm:prSet presAssocID="{4720E71A-98D7-4D04-A12A-9E6DA8027D0F}" presName="parentText" presStyleLbl="node1" presStyleIdx="1" presStyleCnt="2">
        <dgm:presLayoutVars>
          <dgm:chMax val="1"/>
          <dgm:bulletEnabled val="1"/>
        </dgm:presLayoutVars>
      </dgm:prSet>
      <dgm:spPr/>
    </dgm:pt>
    <dgm:pt modelId="{92132553-FDB1-46E7-9A67-20ABA97F2282}" type="pres">
      <dgm:prSet presAssocID="{4720E71A-98D7-4D04-A12A-9E6DA8027D0F}" presName="descendantText" presStyleLbl="alignAccFollowNode1" presStyleIdx="1" presStyleCnt="2">
        <dgm:presLayoutVars>
          <dgm:bulletEnabled val="1"/>
        </dgm:presLayoutVars>
      </dgm:prSet>
      <dgm:spPr/>
    </dgm:pt>
  </dgm:ptLst>
  <dgm:cxnLst>
    <dgm:cxn modelId="{3B6DB208-5D18-4630-B19F-7817BDAD2A60}" srcId="{4720E71A-98D7-4D04-A12A-9E6DA8027D0F}" destId="{FEFE8A3C-A0BA-4012-B69C-99ADABE55DD8}" srcOrd="1" destOrd="0" parTransId="{1D8D24A9-AFAE-4379-B5D6-BC7490F4BECF}" sibTransId="{DC1B25EE-3F2F-4F0B-95B3-1D9414342A16}"/>
    <dgm:cxn modelId="{CE215D2D-933A-4EF5-A43A-736DE765EADA}" type="presOf" srcId="{AAA78E8C-42C7-4BE4-9E94-401C6BC50B46}" destId="{47733FD6-4B82-4ED9-99F1-B97D4B879080}" srcOrd="0" destOrd="0" presId="urn:microsoft.com/office/officeart/2005/8/layout/vList5"/>
    <dgm:cxn modelId="{EC1B7F3D-16B4-4102-9C9C-4BFBCE559DF8}" srcId="{C4B4F98B-5CD9-418B-B586-F78D0C91F4D3}" destId="{472183CD-4FF8-4B3D-9BFE-582D331B09EF}" srcOrd="1" destOrd="0" parTransId="{8B539501-2FA2-463C-92D7-DC5FA69DC68D}" sibTransId="{00C0E0BE-D52C-42CE-8F1D-2074BEEC8865}"/>
    <dgm:cxn modelId="{4EB4453E-1BE0-40E9-9534-B07F9B52EF2E}" srcId="{AAA78E8C-42C7-4BE4-9E94-401C6BC50B46}" destId="{4720E71A-98D7-4D04-A12A-9E6DA8027D0F}" srcOrd="1" destOrd="0" parTransId="{E2A1558D-482E-4887-B8A7-D87C8345F20D}" sibTransId="{62316E14-B6B1-446C-99C1-93D5617C19F3}"/>
    <dgm:cxn modelId="{7C66804B-9DDD-4A6E-B1FB-16541F5B46AC}" srcId="{AAA78E8C-42C7-4BE4-9E94-401C6BC50B46}" destId="{C4B4F98B-5CD9-418B-B586-F78D0C91F4D3}" srcOrd="0" destOrd="0" parTransId="{9D62211D-45FC-4171-94A5-363C39E8C291}" sibTransId="{8CF93334-DE14-4003-AA50-6A38AA4843C4}"/>
    <dgm:cxn modelId="{B011C885-9631-4995-A33E-1BAF5408BA27}" type="presOf" srcId="{4720E71A-98D7-4D04-A12A-9E6DA8027D0F}" destId="{36D31A83-96B5-4621-B823-F8A5C593817F}" srcOrd="0" destOrd="0" presId="urn:microsoft.com/office/officeart/2005/8/layout/vList5"/>
    <dgm:cxn modelId="{EE0DCA8C-9E34-46FE-A4E4-25DCACA05218}" type="presOf" srcId="{472183CD-4FF8-4B3D-9BFE-582D331B09EF}" destId="{44273C48-4F3F-4F64-BA99-868487732E34}" srcOrd="0" destOrd="1" presId="urn:microsoft.com/office/officeart/2005/8/layout/vList5"/>
    <dgm:cxn modelId="{A8708096-7C07-4107-8418-DAA20D35BE96}" type="presOf" srcId="{C4B4F98B-5CD9-418B-B586-F78D0C91F4D3}" destId="{B5D8E34F-E709-43C6-93E8-551FC52320F7}" srcOrd="0" destOrd="0" presId="urn:microsoft.com/office/officeart/2005/8/layout/vList5"/>
    <dgm:cxn modelId="{54AD379D-3042-47AC-9605-59D67BBB000C}" type="presOf" srcId="{FEFE8A3C-A0BA-4012-B69C-99ADABE55DD8}" destId="{92132553-FDB1-46E7-9A67-20ABA97F2282}" srcOrd="0" destOrd="1" presId="urn:microsoft.com/office/officeart/2005/8/layout/vList5"/>
    <dgm:cxn modelId="{753B699D-8E9F-4E29-8B0D-CB9E89E8B401}" srcId="{4720E71A-98D7-4D04-A12A-9E6DA8027D0F}" destId="{B02D4BB0-A1E1-4825-8439-508084ED0FBC}" srcOrd="2" destOrd="0" parTransId="{23C5FA3F-2527-4CC0-9050-33DAFE162F01}" sibTransId="{72E5CC31-D6ED-4DF1-9CC7-A8C3D7F3A0AB}"/>
    <dgm:cxn modelId="{8BB3C0A2-FBB0-4C23-A886-D15D27EFCE94}" type="presOf" srcId="{B02D4BB0-A1E1-4825-8439-508084ED0FBC}" destId="{92132553-FDB1-46E7-9A67-20ABA97F2282}" srcOrd="0" destOrd="2" presId="urn:microsoft.com/office/officeart/2005/8/layout/vList5"/>
    <dgm:cxn modelId="{1D6185CB-747B-4FD1-88CA-0E1806452BE8}" srcId="{C4B4F98B-5CD9-418B-B586-F78D0C91F4D3}" destId="{8D81CFCB-329C-4587-8043-D821A5B1958B}" srcOrd="2" destOrd="0" parTransId="{C975A182-30BC-498B-9C0B-659EA9A4834D}" sibTransId="{C246F9F1-13B7-4725-B827-789001A8EFD1}"/>
    <dgm:cxn modelId="{E5F91CD0-0259-44EC-AA9B-D2305A0FF010}" type="presOf" srcId="{DB9D2271-A5D7-4F78-8C2D-531E7448C3BB}" destId="{92132553-FDB1-46E7-9A67-20ABA97F2282}" srcOrd="0" destOrd="0" presId="urn:microsoft.com/office/officeart/2005/8/layout/vList5"/>
    <dgm:cxn modelId="{379F99E2-25AD-4242-BBC9-357922DD9463}" type="presOf" srcId="{8D81CFCB-329C-4587-8043-D821A5B1958B}" destId="{44273C48-4F3F-4F64-BA99-868487732E34}" srcOrd="0" destOrd="2" presId="urn:microsoft.com/office/officeart/2005/8/layout/vList5"/>
    <dgm:cxn modelId="{C58F3DE5-2E66-4F4C-9510-A4BCDA84689A}" srcId="{4720E71A-98D7-4D04-A12A-9E6DA8027D0F}" destId="{DB9D2271-A5D7-4F78-8C2D-531E7448C3BB}" srcOrd="0" destOrd="0" parTransId="{E0378B9E-B38E-41CA-A39A-896CD4791A86}" sibTransId="{89AB9564-F793-4EAF-86AC-4FDB23508D3F}"/>
    <dgm:cxn modelId="{18AA20EA-FADD-4445-AA3B-1BECE7D1FAD1}" type="presOf" srcId="{5B522497-CA03-4D11-8C49-83A968D09168}" destId="{44273C48-4F3F-4F64-BA99-868487732E34}" srcOrd="0" destOrd="0" presId="urn:microsoft.com/office/officeart/2005/8/layout/vList5"/>
    <dgm:cxn modelId="{8D2A94F2-986A-41FB-8AA3-A757C1DC9F6C}" srcId="{C4B4F98B-5CD9-418B-B586-F78D0C91F4D3}" destId="{5B522497-CA03-4D11-8C49-83A968D09168}" srcOrd="0" destOrd="0" parTransId="{DF95CBB8-5A23-475A-86E0-8C53726F6760}" sibTransId="{4A8A3978-AD76-4CEE-B36E-80F39A3CDFAA}"/>
    <dgm:cxn modelId="{2865CC77-81E5-4141-AD40-D3B651BFA3B6}" type="presParOf" srcId="{47733FD6-4B82-4ED9-99F1-B97D4B879080}" destId="{DBFD3383-8338-4804-B3DF-1CD77BFD1B75}" srcOrd="0" destOrd="0" presId="urn:microsoft.com/office/officeart/2005/8/layout/vList5"/>
    <dgm:cxn modelId="{0A7352DA-50E1-441D-BA7C-66114EF7D42B}" type="presParOf" srcId="{DBFD3383-8338-4804-B3DF-1CD77BFD1B75}" destId="{B5D8E34F-E709-43C6-93E8-551FC52320F7}" srcOrd="0" destOrd="0" presId="urn:microsoft.com/office/officeart/2005/8/layout/vList5"/>
    <dgm:cxn modelId="{9751C7B3-8AD6-4D4C-9DFB-2A6C1ACDA54A}" type="presParOf" srcId="{DBFD3383-8338-4804-B3DF-1CD77BFD1B75}" destId="{44273C48-4F3F-4F64-BA99-868487732E34}" srcOrd="1" destOrd="0" presId="urn:microsoft.com/office/officeart/2005/8/layout/vList5"/>
    <dgm:cxn modelId="{5010C761-5152-45BF-9187-3B83E9CF9073}" type="presParOf" srcId="{47733FD6-4B82-4ED9-99F1-B97D4B879080}" destId="{F7DB34A5-2775-4D0B-8408-49EE73D49C36}" srcOrd="1" destOrd="0" presId="urn:microsoft.com/office/officeart/2005/8/layout/vList5"/>
    <dgm:cxn modelId="{F108ED07-50DF-4790-8118-17DF7E5D33EC}" type="presParOf" srcId="{47733FD6-4B82-4ED9-99F1-B97D4B879080}" destId="{08BA745F-B37B-4AC7-90A2-2988AE84F04A}" srcOrd="2" destOrd="0" presId="urn:microsoft.com/office/officeart/2005/8/layout/vList5"/>
    <dgm:cxn modelId="{E7EF619B-52E9-401F-A099-0656023DE465}" type="presParOf" srcId="{08BA745F-B37B-4AC7-90A2-2988AE84F04A}" destId="{36D31A83-96B5-4621-B823-F8A5C593817F}" srcOrd="0" destOrd="0" presId="urn:microsoft.com/office/officeart/2005/8/layout/vList5"/>
    <dgm:cxn modelId="{F8993ACB-B236-459A-A97D-ACB25EFB272F}" type="presParOf" srcId="{08BA745F-B37B-4AC7-90A2-2988AE84F04A}" destId="{92132553-FDB1-46E7-9A67-20ABA97F228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2F4D3-23AF-4EA0-A94A-F1515BBAA327}">
      <dsp:nvSpPr>
        <dsp:cNvPr id="0" name=""/>
        <dsp:cNvSpPr/>
      </dsp:nvSpPr>
      <dsp:spPr>
        <a:xfrm>
          <a:off x="0" y="850988"/>
          <a:ext cx="3146060" cy="19977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71340-F809-4B17-8986-6FAC3BDD19AF}">
      <dsp:nvSpPr>
        <dsp:cNvPr id="0" name=""/>
        <dsp:cNvSpPr/>
      </dsp:nvSpPr>
      <dsp:spPr>
        <a:xfrm>
          <a:off x="349562" y="1183072"/>
          <a:ext cx="3146060" cy="19977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501(c)(3) IRS TAX-EXEMPT STATUS</a:t>
          </a:r>
        </a:p>
      </dsp:txBody>
      <dsp:txXfrm>
        <a:off x="408074" y="1241584"/>
        <a:ext cx="3029036" cy="1880724"/>
      </dsp:txXfrm>
    </dsp:sp>
    <dsp:sp modelId="{65159E2B-112E-496E-92AE-97203791741C}">
      <dsp:nvSpPr>
        <dsp:cNvPr id="0" name=""/>
        <dsp:cNvSpPr/>
      </dsp:nvSpPr>
      <dsp:spPr>
        <a:xfrm>
          <a:off x="3753760" y="823339"/>
          <a:ext cx="3146060" cy="19977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5F9C1-DAAF-4959-AEA6-C0310002A01A}">
      <dsp:nvSpPr>
        <dsp:cNvPr id="0" name=""/>
        <dsp:cNvSpPr/>
      </dsp:nvSpPr>
      <dsp:spPr>
        <a:xfrm>
          <a:off x="4103323" y="1155423"/>
          <a:ext cx="3146060" cy="19977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STATE INCORPORATION</a:t>
          </a:r>
        </a:p>
      </dsp:txBody>
      <dsp:txXfrm>
        <a:off x="4161835" y="1213935"/>
        <a:ext cx="3029036" cy="1880724"/>
      </dsp:txXfrm>
    </dsp:sp>
    <dsp:sp modelId="{01CF059E-4043-4F4F-8D42-72A1C0B47318}">
      <dsp:nvSpPr>
        <dsp:cNvPr id="0" name=""/>
        <dsp:cNvSpPr/>
      </dsp:nvSpPr>
      <dsp:spPr>
        <a:xfrm>
          <a:off x="7595108" y="850988"/>
          <a:ext cx="3146060" cy="19977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51436-574A-447B-9177-D5A91FAA6550}">
      <dsp:nvSpPr>
        <dsp:cNvPr id="0" name=""/>
        <dsp:cNvSpPr/>
      </dsp:nvSpPr>
      <dsp:spPr>
        <a:xfrm>
          <a:off x="7944670" y="1183072"/>
          <a:ext cx="3146060" cy="19977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MISSION TO INCLUDE HOUSING</a:t>
          </a:r>
        </a:p>
      </dsp:txBody>
      <dsp:txXfrm>
        <a:off x="8003182" y="1241584"/>
        <a:ext cx="3029036" cy="1880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73C48-4F3F-4F64-BA99-868487732E34}">
      <dsp:nvSpPr>
        <dsp:cNvPr id="0" name=""/>
        <dsp:cNvSpPr/>
      </dsp:nvSpPr>
      <dsp:spPr>
        <a:xfrm rot="5400000">
          <a:off x="5686536" y="-2033961"/>
          <a:ext cx="1647407" cy="612728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Nonprofits can apply through state or local HUD grantees (participating jurisdictions, also known as PJs)</a:t>
          </a:r>
        </a:p>
        <a:p>
          <a:pPr marL="228600" lvl="1" indent="-228600" algn="l" defTabSz="1111250">
            <a:lnSpc>
              <a:spcPct val="90000"/>
            </a:lnSpc>
            <a:spcBef>
              <a:spcPct val="0"/>
            </a:spcBef>
            <a:spcAft>
              <a:spcPct val="15000"/>
            </a:spcAft>
            <a:buChar char="•"/>
          </a:pPr>
          <a:r>
            <a:rPr lang="en-US" sz="2500" kern="1200"/>
            <a:t>Eligible to apply as a State Recipient.</a:t>
          </a:r>
        </a:p>
      </dsp:txBody>
      <dsp:txXfrm rot="-5400000">
        <a:off x="3446597" y="286398"/>
        <a:ext cx="6046865" cy="1486567"/>
      </dsp:txXfrm>
    </dsp:sp>
    <dsp:sp modelId="{B5D8E34F-E709-43C6-93E8-551FC52320F7}">
      <dsp:nvSpPr>
        <dsp:cNvPr id="0" name=""/>
        <dsp:cNvSpPr/>
      </dsp:nvSpPr>
      <dsp:spPr>
        <a:xfrm>
          <a:off x="0" y="51"/>
          <a:ext cx="3446597" cy="20592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Partner With Participating Jurisdiction</a:t>
          </a:r>
        </a:p>
      </dsp:txBody>
      <dsp:txXfrm>
        <a:off x="100525" y="100576"/>
        <a:ext cx="3245547" cy="1858209"/>
      </dsp:txXfrm>
    </dsp:sp>
    <dsp:sp modelId="{92132553-FDB1-46E7-9A67-20ABA97F2282}">
      <dsp:nvSpPr>
        <dsp:cNvPr id="0" name=""/>
        <dsp:cNvSpPr/>
      </dsp:nvSpPr>
      <dsp:spPr>
        <a:xfrm rot="5400000">
          <a:off x="5686536" y="128261"/>
          <a:ext cx="1647407" cy="612728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Nonprofits must show the ability to manage construction or rehabilitation projects.</a:t>
          </a:r>
        </a:p>
      </dsp:txBody>
      <dsp:txXfrm rot="-5400000">
        <a:off x="3446597" y="2448620"/>
        <a:ext cx="6046865" cy="1486567"/>
      </dsp:txXfrm>
    </dsp:sp>
    <dsp:sp modelId="{36D31A83-96B5-4621-B823-F8A5C593817F}">
      <dsp:nvSpPr>
        <dsp:cNvPr id="0" name=""/>
        <dsp:cNvSpPr/>
      </dsp:nvSpPr>
      <dsp:spPr>
        <a:xfrm>
          <a:off x="0" y="2162273"/>
          <a:ext cx="3446597" cy="20592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Show Capacity and Policies</a:t>
          </a:r>
        </a:p>
      </dsp:txBody>
      <dsp:txXfrm>
        <a:off x="100525" y="2262798"/>
        <a:ext cx="3245547" cy="1858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73C48-4F3F-4F64-BA99-868487732E34}">
      <dsp:nvSpPr>
        <dsp:cNvPr id="0" name=""/>
        <dsp:cNvSpPr/>
      </dsp:nvSpPr>
      <dsp:spPr>
        <a:xfrm rot="5400000">
          <a:off x="5707396" y="-1992642"/>
          <a:ext cx="1778612" cy="620866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Serve as Project Administrator</a:t>
          </a:r>
        </a:p>
        <a:p>
          <a:pPr marL="228600" lvl="1" indent="-228600" algn="l" defTabSz="1155700">
            <a:lnSpc>
              <a:spcPct val="90000"/>
            </a:lnSpc>
            <a:spcBef>
              <a:spcPct val="0"/>
            </a:spcBef>
            <a:spcAft>
              <a:spcPct val="15000"/>
            </a:spcAft>
            <a:buChar char="•"/>
          </a:pPr>
          <a:r>
            <a:rPr lang="en-US" sz="2600" kern="1200" dirty="0"/>
            <a:t>Housing Development Experience or Qualified Staff</a:t>
          </a:r>
        </a:p>
        <a:p>
          <a:pPr marL="228600" lvl="1" indent="-228600" algn="l" defTabSz="1155700">
            <a:lnSpc>
              <a:spcPct val="90000"/>
            </a:lnSpc>
            <a:spcBef>
              <a:spcPct val="0"/>
            </a:spcBef>
            <a:spcAft>
              <a:spcPct val="15000"/>
            </a:spcAft>
            <a:buChar char="•"/>
          </a:pPr>
          <a:r>
            <a:rPr lang="en-US" sz="2600" kern="1200" dirty="0"/>
            <a:t>Execute Rehabilitation Program</a:t>
          </a:r>
        </a:p>
      </dsp:txBody>
      <dsp:txXfrm rot="-5400000">
        <a:off x="3492372" y="309207"/>
        <a:ext cx="6121836" cy="1604962"/>
      </dsp:txXfrm>
    </dsp:sp>
    <dsp:sp modelId="{B5D8E34F-E709-43C6-93E8-551FC52320F7}">
      <dsp:nvSpPr>
        <dsp:cNvPr id="0" name=""/>
        <dsp:cNvSpPr/>
      </dsp:nvSpPr>
      <dsp:spPr>
        <a:xfrm>
          <a:off x="0" y="55"/>
          <a:ext cx="3492371" cy="22232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As State Recipient</a:t>
          </a:r>
        </a:p>
      </dsp:txBody>
      <dsp:txXfrm>
        <a:off x="108531" y="108586"/>
        <a:ext cx="3275309" cy="2006203"/>
      </dsp:txXfrm>
    </dsp:sp>
    <dsp:sp modelId="{92132553-FDB1-46E7-9A67-20ABA97F2282}">
      <dsp:nvSpPr>
        <dsp:cNvPr id="0" name=""/>
        <dsp:cNvSpPr/>
      </dsp:nvSpPr>
      <dsp:spPr>
        <a:xfrm rot="5400000">
          <a:off x="5707396" y="341786"/>
          <a:ext cx="1778612" cy="620866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Policies and Procedures</a:t>
          </a:r>
        </a:p>
        <a:p>
          <a:pPr marL="228600" lvl="1" indent="-228600" algn="l" defTabSz="1155700">
            <a:lnSpc>
              <a:spcPct val="90000"/>
            </a:lnSpc>
            <a:spcBef>
              <a:spcPct val="0"/>
            </a:spcBef>
            <a:spcAft>
              <a:spcPct val="15000"/>
            </a:spcAft>
            <a:buChar char="•"/>
          </a:pPr>
          <a:r>
            <a:rPr lang="en-US" sz="2600" kern="1200" dirty="0"/>
            <a:t>Citizens Participation</a:t>
          </a:r>
        </a:p>
        <a:p>
          <a:pPr marL="228600" lvl="1" indent="-228600" algn="l" defTabSz="1155700">
            <a:lnSpc>
              <a:spcPct val="90000"/>
            </a:lnSpc>
            <a:spcBef>
              <a:spcPct val="0"/>
            </a:spcBef>
            <a:spcAft>
              <a:spcPct val="15000"/>
            </a:spcAft>
            <a:buChar char="•"/>
          </a:pPr>
          <a:r>
            <a:rPr lang="en-US" sz="2600" kern="1200" dirty="0"/>
            <a:t>Application Completion and Submission </a:t>
          </a:r>
        </a:p>
      </dsp:txBody>
      <dsp:txXfrm rot="-5400000">
        <a:off x="3492372" y="2643636"/>
        <a:ext cx="6121836" cy="1604962"/>
      </dsp:txXfrm>
    </dsp:sp>
    <dsp:sp modelId="{36D31A83-96B5-4621-B823-F8A5C593817F}">
      <dsp:nvSpPr>
        <dsp:cNvPr id="0" name=""/>
        <dsp:cNvSpPr/>
      </dsp:nvSpPr>
      <dsp:spPr>
        <a:xfrm>
          <a:off x="0" y="2334484"/>
          <a:ext cx="3492371" cy="22232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Project Level Requirements</a:t>
          </a:r>
        </a:p>
      </dsp:txBody>
      <dsp:txXfrm>
        <a:off x="108531" y="2443015"/>
        <a:ext cx="3275309" cy="20062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BADF-64A8-32C0-DD37-D930126B1E47}"/>
              </a:ext>
            </a:extLst>
          </p:cNvPr>
          <p:cNvSpPr>
            <a:spLocks noGrp="1"/>
          </p:cNvSpPr>
          <p:nvPr>
            <p:ph type="ctrTitle" hasCustomPrompt="1"/>
          </p:nvPr>
        </p:nvSpPr>
        <p:spPr>
          <a:xfrm>
            <a:off x="1524000" y="3477846"/>
            <a:ext cx="9144000" cy="1852371"/>
          </a:xfrm>
        </p:spPr>
        <p:txBody>
          <a:bodyPr anchor="b"/>
          <a:lstStyle>
            <a:lvl1pPr algn="ctr">
              <a:defRPr sz="6000">
                <a:solidFill>
                  <a:schemeClr val="accent4"/>
                </a:solidFill>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873B354C-9E76-C874-C89A-358F2C40E5D1}"/>
              </a:ext>
            </a:extLst>
          </p:cNvPr>
          <p:cNvSpPr>
            <a:spLocks noGrp="1"/>
          </p:cNvSpPr>
          <p:nvPr>
            <p:ph type="subTitle" idx="1"/>
          </p:nvPr>
        </p:nvSpPr>
        <p:spPr>
          <a:xfrm>
            <a:off x="1524000" y="5392737"/>
            <a:ext cx="9144000" cy="685800"/>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AE0A094-5303-2FBF-6199-36AC38791EFB}"/>
              </a:ext>
            </a:extLst>
          </p:cNvPr>
          <p:cNvSpPr>
            <a:spLocks noGrp="1"/>
          </p:cNvSpPr>
          <p:nvPr>
            <p:ph type="dt" sz="half" idx="10"/>
          </p:nvPr>
        </p:nvSpPr>
        <p:spPr/>
        <p:txBody>
          <a:bodyPr/>
          <a:lstStyle/>
          <a:p>
            <a:fld id="{55CF4532-F23C-49B9-8EAE-42880FA9A5F1}" type="datetimeFigureOut">
              <a:rPr lang="en-US" smtClean="0"/>
              <a:t>4/21/2026</a:t>
            </a:fld>
            <a:endParaRPr lang="en-US" dirty="0"/>
          </a:p>
        </p:txBody>
      </p:sp>
      <p:sp>
        <p:nvSpPr>
          <p:cNvPr id="5" name="Footer Placeholder 4">
            <a:extLst>
              <a:ext uri="{FF2B5EF4-FFF2-40B4-BE49-F238E27FC236}">
                <a16:creationId xmlns:a16="http://schemas.microsoft.com/office/drawing/2014/main" id="{46C717A5-D03E-DF49-FBF4-09AE192AB5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C6CB1F-8E10-ADB6-5701-1AA66B4218CE}"/>
              </a:ext>
            </a:extLst>
          </p:cNvPr>
          <p:cNvSpPr>
            <a:spLocks noGrp="1"/>
          </p:cNvSpPr>
          <p:nvPr>
            <p:ph type="sldNum" sz="quarter" idx="12"/>
          </p:nvPr>
        </p:nvSpPr>
        <p:spPr/>
        <p:txBody>
          <a:bodyPr/>
          <a:lstStyle/>
          <a:p>
            <a:fld id="{2D608FC8-DCEF-42F8-9173-0E50C0A7D663}" type="slidenum">
              <a:rPr lang="en-US" smtClean="0"/>
              <a:t>‹#›</a:t>
            </a:fld>
            <a:endParaRPr lang="en-US" dirty="0"/>
          </a:p>
        </p:txBody>
      </p:sp>
    </p:spTree>
    <p:extLst>
      <p:ext uri="{BB962C8B-B14F-4D97-AF65-F5344CB8AC3E}">
        <p14:creationId xmlns:p14="http://schemas.microsoft.com/office/powerpoint/2010/main" val="69215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5AB9-C999-BB3C-D322-A7D21995495F}"/>
              </a:ext>
            </a:extLst>
          </p:cNvPr>
          <p:cNvSpPr>
            <a:spLocks noGrp="1"/>
          </p:cNvSpPr>
          <p:nvPr>
            <p:ph type="title"/>
          </p:nvPr>
        </p:nvSpPr>
        <p:spPr>
          <a:xfrm>
            <a:off x="838200" y="766497"/>
            <a:ext cx="10515600" cy="1096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4358E-E29F-6D1B-C636-0A183470A3F8}"/>
              </a:ext>
            </a:extLst>
          </p:cNvPr>
          <p:cNvSpPr>
            <a:spLocks noGrp="1"/>
          </p:cNvSpPr>
          <p:nvPr>
            <p:ph type="body" orient="vert" idx="1"/>
          </p:nvPr>
        </p:nvSpPr>
        <p:spPr>
          <a:xfrm>
            <a:off x="838200" y="1956987"/>
            <a:ext cx="10515600" cy="42199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80A1B-468F-3C16-9B54-37420B029922}"/>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5" name="Footer Placeholder 4">
            <a:extLst>
              <a:ext uri="{FF2B5EF4-FFF2-40B4-BE49-F238E27FC236}">
                <a16:creationId xmlns:a16="http://schemas.microsoft.com/office/drawing/2014/main" id="{2E960F9F-6F95-EC55-E4FE-28EFB166A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2F456-1A34-C026-9862-72EB2C3465EA}"/>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96986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3E5FD-184F-27EA-D7FB-FDE3E5C83E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6BE51F-D119-B366-4E57-C6FF08813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168AC-B061-BF44-747F-50608EC69225}"/>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5" name="Footer Placeholder 4">
            <a:extLst>
              <a:ext uri="{FF2B5EF4-FFF2-40B4-BE49-F238E27FC236}">
                <a16:creationId xmlns:a16="http://schemas.microsoft.com/office/drawing/2014/main" id="{CE2A2425-1150-D6C6-8BA9-4A9774ECD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332F9-4F11-8994-40C7-0121C1CB925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44187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4BE9-885E-4136-4128-AF1601E85DDA}"/>
              </a:ext>
            </a:extLst>
          </p:cNvPr>
          <p:cNvSpPr>
            <a:spLocks noGrp="1"/>
          </p:cNvSpPr>
          <p:nvPr>
            <p:ph type="title"/>
          </p:nvPr>
        </p:nvSpPr>
        <p:spPr>
          <a:xfrm>
            <a:off x="838200" y="1039086"/>
            <a:ext cx="10515600" cy="10099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E275CD-50FD-4F7C-70AC-5E976AB056E1}"/>
              </a:ext>
            </a:extLst>
          </p:cNvPr>
          <p:cNvSpPr>
            <a:spLocks noGrp="1"/>
          </p:cNvSpPr>
          <p:nvPr>
            <p:ph idx="1"/>
          </p:nvPr>
        </p:nvSpPr>
        <p:spPr>
          <a:xfrm>
            <a:off x="838200" y="2177183"/>
            <a:ext cx="10515600" cy="40510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3907FF-1DD1-6F21-8D52-7AE6E982DEC0}"/>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5" name="Footer Placeholder 4">
            <a:extLst>
              <a:ext uri="{FF2B5EF4-FFF2-40B4-BE49-F238E27FC236}">
                <a16:creationId xmlns:a16="http://schemas.microsoft.com/office/drawing/2014/main" id="{8CB4812C-A4DF-1439-03FC-C8D7966DE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A9726-9A2F-2438-5E51-4F3E0FC605B0}"/>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98296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A30D-9003-FC13-5E25-119F64C31016}"/>
              </a:ext>
            </a:extLst>
          </p:cNvPr>
          <p:cNvSpPr>
            <a:spLocks noGrp="1"/>
          </p:cNvSpPr>
          <p:nvPr>
            <p:ph type="title"/>
          </p:nvPr>
        </p:nvSpPr>
        <p:spPr>
          <a:xfrm>
            <a:off x="831850" y="3516208"/>
            <a:ext cx="10515600" cy="11334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6A58F09-14D0-FC81-A8BA-8FCA37781383}"/>
              </a:ext>
            </a:extLst>
          </p:cNvPr>
          <p:cNvSpPr>
            <a:spLocks noGrp="1"/>
          </p:cNvSpPr>
          <p:nvPr>
            <p:ph type="body" idx="1"/>
          </p:nvPr>
        </p:nvSpPr>
        <p:spPr>
          <a:xfrm>
            <a:off x="831850" y="4785737"/>
            <a:ext cx="10515600" cy="1303913"/>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00C37F-ADA8-2032-789F-21106A7DA3A0}"/>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5" name="Footer Placeholder 4">
            <a:extLst>
              <a:ext uri="{FF2B5EF4-FFF2-40B4-BE49-F238E27FC236}">
                <a16:creationId xmlns:a16="http://schemas.microsoft.com/office/drawing/2014/main" id="{BF277256-2A91-D40F-2950-49F64F87B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70DF3-68EC-1793-1CEE-A70F86E1B010}"/>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52678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2002-1723-ECB5-6797-F18C25573799}"/>
              </a:ext>
            </a:extLst>
          </p:cNvPr>
          <p:cNvSpPr>
            <a:spLocks noGrp="1"/>
          </p:cNvSpPr>
          <p:nvPr>
            <p:ph type="title"/>
          </p:nvPr>
        </p:nvSpPr>
        <p:spPr>
          <a:xfrm>
            <a:off x="838200" y="75114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319EDF3-1E0F-23E9-933B-E8B3D6F9232D}"/>
              </a:ext>
            </a:extLst>
          </p:cNvPr>
          <p:cNvSpPr>
            <a:spLocks noGrp="1"/>
          </p:cNvSpPr>
          <p:nvPr>
            <p:ph sz="half" idx="1"/>
          </p:nvPr>
        </p:nvSpPr>
        <p:spPr>
          <a:xfrm>
            <a:off x="838200" y="2213361"/>
            <a:ext cx="5181600" cy="3963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B289C85-9790-1BE8-A66A-1A7920255EA7}"/>
              </a:ext>
            </a:extLst>
          </p:cNvPr>
          <p:cNvSpPr>
            <a:spLocks noGrp="1"/>
          </p:cNvSpPr>
          <p:nvPr>
            <p:ph sz="half" idx="2"/>
          </p:nvPr>
        </p:nvSpPr>
        <p:spPr>
          <a:xfrm>
            <a:off x="6172200" y="2213361"/>
            <a:ext cx="5181600" cy="3963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AFBDD-92A0-6C9F-1455-B0BA9B351FE5}"/>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6" name="Footer Placeholder 5">
            <a:extLst>
              <a:ext uri="{FF2B5EF4-FFF2-40B4-BE49-F238E27FC236}">
                <a16:creationId xmlns:a16="http://schemas.microsoft.com/office/drawing/2014/main" id="{150F3606-AC95-669C-128A-655797BDF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7DE43-209F-F8D2-0827-D5AAF4481297}"/>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30512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9805-AA25-1DD6-5CA3-01C97FD3F14E}"/>
              </a:ext>
            </a:extLst>
          </p:cNvPr>
          <p:cNvSpPr>
            <a:spLocks noGrp="1"/>
          </p:cNvSpPr>
          <p:nvPr>
            <p:ph type="title"/>
          </p:nvPr>
        </p:nvSpPr>
        <p:spPr>
          <a:xfrm>
            <a:off x="839788" y="904270"/>
            <a:ext cx="10515600" cy="87396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408FA-CD68-9553-6EC9-0C096CF1AA85}"/>
              </a:ext>
            </a:extLst>
          </p:cNvPr>
          <p:cNvSpPr>
            <a:spLocks noGrp="1"/>
          </p:cNvSpPr>
          <p:nvPr>
            <p:ph type="body" idx="1"/>
          </p:nvPr>
        </p:nvSpPr>
        <p:spPr>
          <a:xfrm>
            <a:off x="839788" y="186801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81C41C-7C25-4F2C-18A1-E6C64A28B58D}"/>
              </a:ext>
            </a:extLst>
          </p:cNvPr>
          <p:cNvSpPr>
            <a:spLocks noGrp="1"/>
          </p:cNvSpPr>
          <p:nvPr>
            <p:ph sz="half" idx="2"/>
          </p:nvPr>
        </p:nvSpPr>
        <p:spPr>
          <a:xfrm>
            <a:off x="839788" y="2768837"/>
            <a:ext cx="5157787" cy="34208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B8A3908-412C-51E1-1087-3400C20F871A}"/>
              </a:ext>
            </a:extLst>
          </p:cNvPr>
          <p:cNvSpPr>
            <a:spLocks noGrp="1"/>
          </p:cNvSpPr>
          <p:nvPr>
            <p:ph type="body" sz="quarter" idx="3"/>
          </p:nvPr>
        </p:nvSpPr>
        <p:spPr>
          <a:xfrm>
            <a:off x="6172200" y="186801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3208D-3A61-D3A6-8A1C-7B05E6F3D1D3}"/>
              </a:ext>
            </a:extLst>
          </p:cNvPr>
          <p:cNvSpPr>
            <a:spLocks noGrp="1"/>
          </p:cNvSpPr>
          <p:nvPr>
            <p:ph sz="quarter" idx="4"/>
          </p:nvPr>
        </p:nvSpPr>
        <p:spPr>
          <a:xfrm>
            <a:off x="6172200" y="2768837"/>
            <a:ext cx="5183188" cy="3420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36E4C-BF2A-CDCE-5ABB-C01488F4CB4E}"/>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8" name="Footer Placeholder 7">
            <a:extLst>
              <a:ext uri="{FF2B5EF4-FFF2-40B4-BE49-F238E27FC236}">
                <a16:creationId xmlns:a16="http://schemas.microsoft.com/office/drawing/2014/main" id="{FE1C7C5D-0F0F-1621-3774-902310E7C6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6C5C6-EC59-BD2C-1D1C-34ADF0E1B929}"/>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06830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459F-CE29-47B3-CF0B-F8459CEEDB70}"/>
              </a:ext>
            </a:extLst>
          </p:cNvPr>
          <p:cNvSpPr>
            <a:spLocks noGrp="1"/>
          </p:cNvSpPr>
          <p:nvPr>
            <p:ph type="title"/>
          </p:nvPr>
        </p:nvSpPr>
        <p:spPr>
          <a:xfrm>
            <a:off x="838200" y="3723622"/>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FC983AA-F69A-CFC5-A5DA-305BCF83546D}"/>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4" name="Footer Placeholder 3">
            <a:extLst>
              <a:ext uri="{FF2B5EF4-FFF2-40B4-BE49-F238E27FC236}">
                <a16:creationId xmlns:a16="http://schemas.microsoft.com/office/drawing/2014/main" id="{C02765D4-A704-B4DD-CE84-D310C1896C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A645C6-116B-6BA1-8C1E-C3D72B1565B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97821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57DA2-57D5-0094-E0CF-3AC0DC446278}"/>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3" name="Footer Placeholder 2">
            <a:extLst>
              <a:ext uri="{FF2B5EF4-FFF2-40B4-BE49-F238E27FC236}">
                <a16:creationId xmlns:a16="http://schemas.microsoft.com/office/drawing/2014/main" id="{D2D55C7D-E17F-A805-0B25-6C389A70C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67AC0F-DE6E-95E9-F094-4DAA2077E064}"/>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354811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158E-8C4B-04D3-8F20-A49B8F7AC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F3168-93E7-51D4-704F-B62DFCAA9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E8809F-9442-B751-8D5D-27BC54496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642B1-57E5-C920-F25B-832EE73D682B}"/>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6" name="Footer Placeholder 5">
            <a:extLst>
              <a:ext uri="{FF2B5EF4-FFF2-40B4-BE49-F238E27FC236}">
                <a16:creationId xmlns:a16="http://schemas.microsoft.com/office/drawing/2014/main" id="{A6125FAA-F774-B8FD-BE5A-C38B977FA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5AF476-53E6-2B37-DEBC-5FE0367C45F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28670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7D3C-93EF-ADF7-8EDD-74F2DDA53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BB3D3E-A4C8-5E37-145B-AB10B6213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37DFC1-53E7-6AAC-21EE-591811FF0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E2353-1D1B-9443-81F9-9D7877634E02}"/>
              </a:ext>
            </a:extLst>
          </p:cNvPr>
          <p:cNvSpPr>
            <a:spLocks noGrp="1"/>
          </p:cNvSpPr>
          <p:nvPr>
            <p:ph type="dt" sz="half" idx="10"/>
          </p:nvPr>
        </p:nvSpPr>
        <p:spPr/>
        <p:txBody>
          <a:bodyPr/>
          <a:lstStyle/>
          <a:p>
            <a:fld id="{55CF4532-F23C-49B9-8EAE-42880FA9A5F1}" type="datetimeFigureOut">
              <a:rPr lang="en-US" smtClean="0"/>
              <a:t>4/21/2026</a:t>
            </a:fld>
            <a:endParaRPr lang="en-US"/>
          </a:p>
        </p:txBody>
      </p:sp>
      <p:sp>
        <p:nvSpPr>
          <p:cNvPr id="6" name="Footer Placeholder 5">
            <a:extLst>
              <a:ext uri="{FF2B5EF4-FFF2-40B4-BE49-F238E27FC236}">
                <a16:creationId xmlns:a16="http://schemas.microsoft.com/office/drawing/2014/main" id="{A6C49DDE-29D4-C148-7395-A470DC337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7D26D-E11D-C06C-34EC-5ED1A8DD4769}"/>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185480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114FD-61DC-573F-BD82-E2E024FA6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FFC51-61D9-8C5F-B1B4-001B66D1D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3DB4178-B62B-BF75-7554-2040EFA6C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CF4532-F23C-49B9-8EAE-42880FA9A5F1}" type="datetimeFigureOut">
              <a:rPr lang="en-US" smtClean="0"/>
              <a:t>4/21/2026</a:t>
            </a:fld>
            <a:endParaRPr lang="en-US"/>
          </a:p>
        </p:txBody>
      </p:sp>
      <p:sp>
        <p:nvSpPr>
          <p:cNvPr id="5" name="Footer Placeholder 4">
            <a:extLst>
              <a:ext uri="{FF2B5EF4-FFF2-40B4-BE49-F238E27FC236}">
                <a16:creationId xmlns:a16="http://schemas.microsoft.com/office/drawing/2014/main" id="{24FC587E-6C4D-9974-BB53-882A822CD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25F2C4-6FA8-0A13-68E6-3329CED71C24}"/>
              </a:ext>
            </a:extLst>
          </p:cNvPr>
          <p:cNvSpPr>
            <a:spLocks noGrp="1"/>
          </p:cNvSpPr>
          <p:nvPr>
            <p:ph type="sldNum" sz="quarter" idx="4"/>
          </p:nvPr>
        </p:nvSpPr>
        <p:spPr>
          <a:xfrm>
            <a:off x="8610600" y="6356350"/>
            <a:ext cx="2088735"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608FC8-DCEF-42F8-9173-0E50C0A7D663}" type="slidenum">
              <a:rPr lang="en-US" smtClean="0"/>
              <a:t>‹#›</a:t>
            </a:fld>
            <a:endParaRPr lang="en-US" dirty="0"/>
          </a:p>
        </p:txBody>
      </p:sp>
      <p:pic>
        <p:nvPicPr>
          <p:cNvPr id="7" name="Picture 6" descr="Logo&#10;&#10;AI-generated content may be incorrect.">
            <a:extLst>
              <a:ext uri="{FF2B5EF4-FFF2-40B4-BE49-F238E27FC236}">
                <a16:creationId xmlns:a16="http://schemas.microsoft.com/office/drawing/2014/main" id="{375BE571-0664-4940-22F1-39A6296357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Tree>
    <p:extLst>
      <p:ext uri="{BB962C8B-B14F-4D97-AF65-F5344CB8AC3E}">
        <p14:creationId xmlns:p14="http://schemas.microsoft.com/office/powerpoint/2010/main" val="4157089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mshomecorp.com/federal-programs/home/chd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julie.brooks@mshc.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hudexchange.info/programs/housing-counseling/certificati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AI-generated content may be incorrect.">
            <a:extLst>
              <a:ext uri="{FF2B5EF4-FFF2-40B4-BE49-F238E27FC236}">
                <a16:creationId xmlns:a16="http://schemas.microsoft.com/office/drawing/2014/main" id="{F2748B03-7E57-215D-F61F-A6EFAB0CD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Icon&#10;&#10;AI-generated content may be incorrect.">
            <a:extLst>
              <a:ext uri="{FF2B5EF4-FFF2-40B4-BE49-F238E27FC236}">
                <a16:creationId xmlns:a16="http://schemas.microsoft.com/office/drawing/2014/main" id="{F59D5B99-33AB-3D10-B21A-A0268E76E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descr="Text, logo&#10;&#10;AI-generated content may be incorrect.">
            <a:extLst>
              <a:ext uri="{FF2B5EF4-FFF2-40B4-BE49-F238E27FC236}">
                <a16:creationId xmlns:a16="http://schemas.microsoft.com/office/drawing/2014/main" id="{8A431590-1DAC-BDFF-4363-A1118803C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7" name="Picture 6">
            <a:extLst>
              <a:ext uri="{FF2B5EF4-FFF2-40B4-BE49-F238E27FC236}">
                <a16:creationId xmlns:a16="http://schemas.microsoft.com/office/drawing/2014/main" id="{984C9C35-D1F1-5BE7-DBF9-23CB8F9FF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11" name="Picture 10">
            <a:extLst>
              <a:ext uri="{FF2B5EF4-FFF2-40B4-BE49-F238E27FC236}">
                <a16:creationId xmlns:a16="http://schemas.microsoft.com/office/drawing/2014/main" id="{B4E80A42-7AD6-09AF-338E-990EE78ADB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pic>
        <p:nvPicPr>
          <p:cNvPr id="14" name="Picture 13" descr="A picture containing orange, outdoor object&#10;&#10;AI-generated content may be incorrect.">
            <a:extLst>
              <a:ext uri="{FF2B5EF4-FFF2-40B4-BE49-F238E27FC236}">
                <a16:creationId xmlns:a16="http://schemas.microsoft.com/office/drawing/2014/main" id="{DFAB5FE3-F318-0379-4732-FCC873B01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pic>
        <p:nvPicPr>
          <p:cNvPr id="15" name="Picture 14" descr="Logo&#10;&#10;AI-generated content may be incorrect.">
            <a:extLst>
              <a:ext uri="{FF2B5EF4-FFF2-40B4-BE49-F238E27FC236}">
                <a16:creationId xmlns:a16="http://schemas.microsoft.com/office/drawing/2014/main" id="{6065FB85-D27C-4259-ABE0-A4845E3A5D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
        <p:nvSpPr>
          <p:cNvPr id="9" name="Rectangle 8">
            <a:extLst>
              <a:ext uri="{FF2B5EF4-FFF2-40B4-BE49-F238E27FC236}">
                <a16:creationId xmlns:a16="http://schemas.microsoft.com/office/drawing/2014/main" id="{A70BB129-6D42-AFBA-D49D-1D7C36E4230E}"/>
              </a:ext>
            </a:extLst>
          </p:cNvPr>
          <p:cNvSpPr/>
          <p:nvPr/>
        </p:nvSpPr>
        <p:spPr>
          <a:xfrm>
            <a:off x="10946167" y="5603017"/>
            <a:ext cx="1245833" cy="1131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1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500"/>
                                        <p:tgtEl>
                                          <p:spTgt spid="3"/>
                                        </p:tgtEl>
                                      </p:cBhvr>
                                    </p:animEffect>
                                  </p:childTnLst>
                                </p:cTn>
                              </p:par>
                              <p:par>
                                <p:cTn id="8" presetID="31"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p:cTn id="10" dur="1250" fill="hold"/>
                                        <p:tgtEl>
                                          <p:spTgt spid="4"/>
                                        </p:tgtEl>
                                        <p:attrNameLst>
                                          <p:attrName>ppt_w</p:attrName>
                                        </p:attrNameLst>
                                      </p:cBhvr>
                                      <p:tavLst>
                                        <p:tav tm="0">
                                          <p:val>
                                            <p:fltVal val="0"/>
                                          </p:val>
                                        </p:tav>
                                        <p:tav tm="100000">
                                          <p:val>
                                            <p:strVal val="#ppt_w"/>
                                          </p:val>
                                        </p:tav>
                                      </p:tavLst>
                                    </p:anim>
                                    <p:anim calcmode="lin" valueType="num">
                                      <p:cBhvr>
                                        <p:cTn id="11" dur="1250" fill="hold"/>
                                        <p:tgtEl>
                                          <p:spTgt spid="4"/>
                                        </p:tgtEl>
                                        <p:attrNameLst>
                                          <p:attrName>ppt_h</p:attrName>
                                        </p:attrNameLst>
                                      </p:cBhvr>
                                      <p:tavLst>
                                        <p:tav tm="0">
                                          <p:val>
                                            <p:fltVal val="0"/>
                                          </p:val>
                                        </p:tav>
                                        <p:tav tm="100000">
                                          <p:val>
                                            <p:strVal val="#ppt_h"/>
                                          </p:val>
                                        </p:tav>
                                      </p:tavLst>
                                    </p:anim>
                                    <p:anim calcmode="lin" valueType="num">
                                      <p:cBhvr>
                                        <p:cTn id="12" dur="1250" fill="hold"/>
                                        <p:tgtEl>
                                          <p:spTgt spid="4"/>
                                        </p:tgtEl>
                                        <p:attrNameLst>
                                          <p:attrName>style.rotation</p:attrName>
                                        </p:attrNameLst>
                                      </p:cBhvr>
                                      <p:tavLst>
                                        <p:tav tm="0">
                                          <p:val>
                                            <p:fltVal val="90"/>
                                          </p:val>
                                        </p:tav>
                                        <p:tav tm="100000">
                                          <p:val>
                                            <p:fltVal val="0"/>
                                          </p:val>
                                        </p:tav>
                                      </p:tavLst>
                                    </p:anim>
                                    <p:animEffect transition="in" filter="fade">
                                      <p:cBhvr>
                                        <p:cTn id="13" dur="1250"/>
                                        <p:tgtEl>
                                          <p:spTgt spid="4"/>
                                        </p:tgtEl>
                                      </p:cBhvr>
                                    </p:animEffect>
                                  </p:childTnLst>
                                </p:cTn>
                              </p:par>
                              <p:par>
                                <p:cTn id="14" presetID="42" presetClass="entr" presetSubtype="0" fill="hold" nodeType="with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5E89-CA42-88D2-537C-7A7A50223C1B}"/>
              </a:ext>
            </a:extLst>
          </p:cNvPr>
          <p:cNvSpPr>
            <a:spLocks noGrp="1"/>
          </p:cNvSpPr>
          <p:nvPr>
            <p:ph type="title"/>
          </p:nvPr>
        </p:nvSpPr>
        <p:spPr/>
        <p:txBody>
          <a:bodyPr/>
          <a:lstStyle/>
          <a:p>
            <a:r>
              <a:rPr lang="en-US" dirty="0"/>
              <a:t>CHDO Operating Funds	</a:t>
            </a:r>
          </a:p>
        </p:txBody>
      </p:sp>
      <p:sp>
        <p:nvSpPr>
          <p:cNvPr id="3" name="Content Placeholder 2">
            <a:extLst>
              <a:ext uri="{FF2B5EF4-FFF2-40B4-BE49-F238E27FC236}">
                <a16:creationId xmlns:a16="http://schemas.microsoft.com/office/drawing/2014/main" id="{BE98E9D9-08D9-345A-475C-F56AC26AAD90}"/>
              </a:ext>
            </a:extLst>
          </p:cNvPr>
          <p:cNvSpPr>
            <a:spLocks noGrp="1"/>
          </p:cNvSpPr>
          <p:nvPr>
            <p:ph idx="1"/>
          </p:nvPr>
        </p:nvSpPr>
        <p:spPr/>
        <p:txBody>
          <a:bodyPr/>
          <a:lstStyle/>
          <a:p>
            <a:r>
              <a:rPr lang="en-US" dirty="0"/>
              <a:t>MHC can set aside up to 5% of our fiscal year HOME allocation to be used for the operating expenses of a CHDO</a:t>
            </a:r>
          </a:p>
          <a:p>
            <a:r>
              <a:rPr lang="en-US" dirty="0"/>
              <a:t>This amount is separate from the 15% set-aside for housing development projects that are owned, developed, or sponsored by a CHDO</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Operating expenses are defined as reasonable and necessary costs for the operation of a CHDO. </a:t>
            </a:r>
          </a:p>
          <a:p>
            <a:endParaRPr lang="en-US" dirty="0"/>
          </a:p>
        </p:txBody>
      </p:sp>
    </p:spTree>
    <p:extLst>
      <p:ext uri="{BB962C8B-B14F-4D97-AF65-F5344CB8AC3E}">
        <p14:creationId xmlns:p14="http://schemas.microsoft.com/office/powerpoint/2010/main" val="44428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3A2C-BC29-A1ED-146A-C7FE780D6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D7A3C-0889-D163-5B76-BFB004CD51A7}"/>
              </a:ext>
            </a:extLst>
          </p:cNvPr>
          <p:cNvSpPr>
            <a:spLocks noGrp="1"/>
          </p:cNvSpPr>
          <p:nvPr>
            <p:ph type="title"/>
          </p:nvPr>
        </p:nvSpPr>
        <p:spPr>
          <a:xfrm>
            <a:off x="585570" y="1010571"/>
            <a:ext cx="8713878" cy="909670"/>
          </a:xfrm>
        </p:spPr>
        <p:txBody>
          <a:bodyPr anchor="t">
            <a:normAutofit/>
          </a:bodyPr>
          <a:lstStyle/>
          <a:p>
            <a:r>
              <a:rPr lang="en-US" sz="4000" b="1" dirty="0">
                <a:latin typeface="Franklin Gothic Book" panose="020B0503020102020204" pitchFamily="34" charset="0"/>
              </a:rPr>
              <a:t>CHDO Operating Expenses: Objective</a:t>
            </a:r>
          </a:p>
        </p:txBody>
      </p:sp>
      <p:sp>
        <p:nvSpPr>
          <p:cNvPr id="4" name="Content Placeholder 3">
            <a:extLst>
              <a:ext uri="{FF2B5EF4-FFF2-40B4-BE49-F238E27FC236}">
                <a16:creationId xmlns:a16="http://schemas.microsoft.com/office/drawing/2014/main" id="{FEE31E50-F208-BE2A-4437-7A82AFF931F4}"/>
              </a:ext>
            </a:extLst>
          </p:cNvPr>
          <p:cNvSpPr>
            <a:spLocks noGrp="1"/>
          </p:cNvSpPr>
          <p:nvPr>
            <p:ph idx="1"/>
          </p:nvPr>
        </p:nvSpPr>
        <p:spPr>
          <a:xfrm>
            <a:off x="761840" y="1920242"/>
            <a:ext cx="5602384" cy="4233870"/>
          </a:xfrm>
        </p:spPr>
        <p:txBody>
          <a:bodyPr>
            <a:normAutofit/>
          </a:bodyPr>
          <a:lstStyle/>
          <a:p>
            <a:pPr>
              <a:spcAft>
                <a:spcPts val="60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The principal objectives of the grant program are to:</a:t>
            </a:r>
          </a:p>
          <a:p>
            <a:pPr lvl="1">
              <a:spcAft>
                <a:spcPts val="600"/>
              </a:spcAft>
            </a:pPr>
            <a:r>
              <a:rPr lang="en-US" sz="2200" dirty="0">
                <a:latin typeface="Arial" panose="020B0604020202020204" pitchFamily="34" charset="0"/>
                <a:ea typeface="Times New Roman" panose="02020603050405020304" pitchFamily="18" charset="0"/>
                <a:cs typeface="Arial" panose="020B0604020202020204" pitchFamily="34" charset="0"/>
              </a:rPr>
              <a:t>P</a:t>
            </a:r>
            <a:r>
              <a:rPr lang="en-US" sz="2200" dirty="0">
                <a:effectLst/>
                <a:latin typeface="Arial" panose="020B0604020202020204" pitchFamily="34" charset="0"/>
                <a:ea typeface="Times New Roman" panose="02020603050405020304" pitchFamily="18" charset="0"/>
                <a:cs typeface="Arial" panose="020B0604020202020204" pitchFamily="34" charset="0"/>
              </a:rPr>
              <a:t>rovide limited financial support</a:t>
            </a:r>
          </a:p>
          <a:p>
            <a:pPr lvl="1">
              <a:spcAft>
                <a:spcPts val="600"/>
              </a:spcAft>
            </a:pPr>
            <a:r>
              <a:rPr lang="en-US" sz="2200" dirty="0">
                <a:latin typeface="Arial" panose="020B0604020202020204" pitchFamily="34" charset="0"/>
                <a:ea typeface="Times New Roman" panose="02020603050405020304" pitchFamily="18" charset="0"/>
                <a:cs typeface="Arial" panose="020B0604020202020204" pitchFamily="34" charset="0"/>
              </a:rPr>
              <a:t>P</a:t>
            </a:r>
            <a:r>
              <a:rPr lang="en-US" sz="2200" dirty="0">
                <a:effectLst/>
                <a:latin typeface="Arial" panose="020B0604020202020204" pitchFamily="34" charset="0"/>
                <a:ea typeface="Times New Roman" panose="02020603050405020304" pitchFamily="18" charset="0"/>
                <a:cs typeface="Arial" panose="020B0604020202020204" pitchFamily="34" charset="0"/>
              </a:rPr>
              <a:t>romote the capacity of MHC-certified CHDOs that either currently have a project underway funded with HOME CHDO set-aside funds or </a:t>
            </a:r>
          </a:p>
          <a:p>
            <a:pPr lvl="1">
              <a:spcAft>
                <a:spcPts val="600"/>
              </a:spcAft>
            </a:pPr>
            <a:r>
              <a:rPr lang="en-US" sz="2200" dirty="0">
                <a:latin typeface="Arial" panose="020B0604020202020204" pitchFamily="34" charset="0"/>
                <a:ea typeface="Times New Roman" panose="02020603050405020304" pitchFamily="18" charset="0"/>
                <a:cs typeface="Arial" panose="020B0604020202020204" pitchFamily="34" charset="0"/>
              </a:rPr>
              <a:t>A</a:t>
            </a:r>
            <a:r>
              <a:rPr lang="en-US" sz="2200" dirty="0">
                <a:effectLst/>
                <a:latin typeface="Arial" panose="020B0604020202020204" pitchFamily="34" charset="0"/>
                <a:ea typeface="Times New Roman" panose="02020603050405020304" pitchFamily="18" charset="0"/>
                <a:cs typeface="Arial" panose="020B0604020202020204" pitchFamily="34" charset="0"/>
              </a:rPr>
              <a:t>nticipate receiving a funding commitment for a project with HOME CHDO set-aside funds within 24 months.</a:t>
            </a:r>
          </a:p>
          <a:p>
            <a:endParaRPr lang="en-US" sz="2000" dirty="0"/>
          </a:p>
        </p:txBody>
      </p:sp>
      <p:pic>
        <p:nvPicPr>
          <p:cNvPr id="5" name="Picture 4">
            <a:extLst>
              <a:ext uri="{FF2B5EF4-FFF2-40B4-BE49-F238E27FC236}">
                <a16:creationId xmlns:a16="http://schemas.microsoft.com/office/drawing/2014/main" id="{DE0E76CB-747D-B42B-50DB-1A16FBEA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494" y="1265904"/>
            <a:ext cx="4645666" cy="4581525"/>
          </a:xfrm>
          <a:prstGeom prst="rect">
            <a:avLst/>
          </a:prstGeom>
        </p:spPr>
      </p:pic>
    </p:spTree>
    <p:extLst>
      <p:ext uri="{BB962C8B-B14F-4D97-AF65-F5344CB8AC3E}">
        <p14:creationId xmlns:p14="http://schemas.microsoft.com/office/powerpoint/2010/main" val="9999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45B5-1D45-1D2B-8AD8-04C764590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C5BDA-CBA3-E608-37C5-3F7FF2204D7C}"/>
              </a:ext>
            </a:extLst>
          </p:cNvPr>
          <p:cNvSpPr>
            <a:spLocks noGrp="1"/>
          </p:cNvSpPr>
          <p:nvPr>
            <p:ph type="title"/>
          </p:nvPr>
        </p:nvSpPr>
        <p:spPr>
          <a:xfrm>
            <a:off x="838200" y="848586"/>
            <a:ext cx="10515600" cy="1009934"/>
          </a:xfrm>
        </p:spPr>
        <p:txBody>
          <a:bodyPr/>
          <a:lstStyle/>
          <a:p>
            <a:r>
              <a:rPr lang="en-US" sz="4400" b="1" dirty="0">
                <a:latin typeface="Franklin Gothic Book" panose="020B0503020102020204" pitchFamily="34" charset="0"/>
              </a:rPr>
              <a:t>CHDO Operating Expenses: Needs</a:t>
            </a:r>
            <a:endParaRPr lang="en-US" b="1"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D0BC49FC-8799-5EBC-A9CE-6BF19CE3B441}"/>
              </a:ext>
            </a:extLst>
          </p:cNvPr>
          <p:cNvSpPr>
            <a:spLocks noGrp="1"/>
          </p:cNvSpPr>
          <p:nvPr>
            <p:ph idx="1"/>
          </p:nvPr>
        </p:nvSpPr>
        <p:spPr>
          <a:xfrm>
            <a:off x="838200" y="1933575"/>
            <a:ext cx="10515600" cy="4294612"/>
          </a:xfrm>
        </p:spPr>
        <p:txBody>
          <a:bodyPr>
            <a:normAutofit lnSpcReduction="10000"/>
          </a:bodyPr>
          <a:lstStyle/>
          <a:p>
            <a:r>
              <a:rPr lang="en-US" dirty="0">
                <a:latin typeface="Arial" panose="020B0604020202020204" pitchFamily="34" charset="0"/>
                <a:cs typeface="Arial" panose="020B0604020202020204" pitchFamily="34" charset="0"/>
              </a:rPr>
              <a:t>Funds are on an as needed basis taking into consideration of the following 6 areas: </a:t>
            </a:r>
          </a:p>
          <a:p>
            <a:pPr lvl="1">
              <a:spcAft>
                <a:spcPts val="600"/>
              </a:spcAft>
            </a:pPr>
            <a:r>
              <a:rPr lang="en-US" sz="2800" dirty="0">
                <a:latin typeface="Arial" panose="020B0604020202020204" pitchFamily="34" charset="0"/>
                <a:cs typeface="Arial" panose="020B0604020202020204" pitchFamily="34" charset="0"/>
              </a:rPr>
              <a:t>Need for operating expenses</a:t>
            </a:r>
          </a:p>
          <a:p>
            <a:pPr lvl="1">
              <a:spcAft>
                <a:spcPts val="600"/>
              </a:spcAft>
            </a:pPr>
            <a:r>
              <a:rPr lang="en-US" sz="2800" dirty="0">
                <a:latin typeface="Arial" panose="020B0604020202020204" pitchFamily="34" charset="0"/>
                <a:cs typeface="Arial" panose="020B0604020202020204" pitchFamily="34" charset="0"/>
              </a:rPr>
              <a:t>Feasibility of the proposed HOME assisted CHDO set-aside project</a:t>
            </a:r>
          </a:p>
          <a:p>
            <a:pPr lvl="1">
              <a:spcAft>
                <a:spcPts val="600"/>
              </a:spcAft>
            </a:pPr>
            <a:r>
              <a:rPr lang="en-US" sz="2800" dirty="0">
                <a:latin typeface="Arial" panose="020B0604020202020204" pitchFamily="34" charset="0"/>
                <a:cs typeface="Arial" panose="020B0604020202020204" pitchFamily="34" charset="0"/>
              </a:rPr>
              <a:t>Capacity to complete the HOME project in a timely manner</a:t>
            </a:r>
          </a:p>
          <a:p>
            <a:pPr lvl="1">
              <a:spcAft>
                <a:spcPts val="600"/>
              </a:spcAft>
            </a:pPr>
            <a:r>
              <a:rPr lang="en-US" sz="2800" dirty="0">
                <a:latin typeface="Arial" panose="020B0604020202020204" pitchFamily="34" charset="0"/>
                <a:cs typeface="Arial" panose="020B0604020202020204" pitchFamily="34" charset="0"/>
              </a:rPr>
              <a:t>Experience and qualifications of the paid employees</a:t>
            </a:r>
          </a:p>
          <a:p>
            <a:pPr lvl="1">
              <a:spcAft>
                <a:spcPts val="600"/>
              </a:spcAft>
            </a:pPr>
            <a:r>
              <a:rPr lang="en-US" sz="2800" dirty="0">
                <a:latin typeface="Arial" panose="020B0604020202020204" pitchFamily="34" charset="0"/>
                <a:cs typeface="Arial" panose="020B0604020202020204" pitchFamily="34" charset="0"/>
              </a:rPr>
              <a:t>Timeliness and accuracy of the past draw submission</a:t>
            </a:r>
          </a:p>
          <a:p>
            <a:pPr lvl="1">
              <a:spcAft>
                <a:spcPts val="600"/>
              </a:spcAft>
            </a:pPr>
            <a:r>
              <a:rPr lang="en-US" sz="2800" dirty="0">
                <a:latin typeface="Arial" panose="020B0604020202020204" pitchFamily="34" charset="0"/>
                <a:cs typeface="Arial" panose="020B0604020202020204" pitchFamily="34" charset="0"/>
              </a:rPr>
              <a:t>Utilization rate of previous operating expense awards </a:t>
            </a:r>
          </a:p>
          <a:p>
            <a:endParaRPr lang="en-US" dirty="0"/>
          </a:p>
        </p:txBody>
      </p:sp>
    </p:spTree>
    <p:extLst>
      <p:ext uri="{BB962C8B-B14F-4D97-AF65-F5344CB8AC3E}">
        <p14:creationId xmlns:p14="http://schemas.microsoft.com/office/powerpoint/2010/main" val="602773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10989-373C-3B38-777D-055C55D34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2974C-E30E-73D1-D88B-FC8E84A280F2}"/>
              </a:ext>
            </a:extLst>
          </p:cNvPr>
          <p:cNvSpPr>
            <a:spLocks noGrp="1"/>
          </p:cNvSpPr>
          <p:nvPr>
            <p:ph type="title"/>
          </p:nvPr>
        </p:nvSpPr>
        <p:spPr>
          <a:xfrm>
            <a:off x="838200" y="815974"/>
            <a:ext cx="10515600" cy="1009651"/>
          </a:xfrm>
        </p:spPr>
        <p:txBody>
          <a:bodyPr>
            <a:normAutofit/>
          </a:bodyPr>
          <a:lstStyle/>
          <a:p>
            <a:r>
              <a:rPr lang="en-US" b="1" dirty="0">
                <a:latin typeface="Franklin Gothic Book" panose="020B0503020102020204" pitchFamily="34" charset="0"/>
              </a:rPr>
              <a:t>CHDO Operating Expenses: Eligible Uses</a:t>
            </a:r>
          </a:p>
        </p:txBody>
      </p:sp>
      <p:sp>
        <p:nvSpPr>
          <p:cNvPr id="3" name="Content Placeholder 2">
            <a:extLst>
              <a:ext uri="{FF2B5EF4-FFF2-40B4-BE49-F238E27FC236}">
                <a16:creationId xmlns:a16="http://schemas.microsoft.com/office/drawing/2014/main" id="{85E80F42-99E6-D98F-F8C7-469AAE1D0C50}"/>
              </a:ext>
            </a:extLst>
          </p:cNvPr>
          <p:cNvSpPr>
            <a:spLocks noGrp="1"/>
          </p:cNvSpPr>
          <p:nvPr>
            <p:ph idx="1"/>
          </p:nvPr>
        </p:nvSpPr>
        <p:spPr>
          <a:xfrm>
            <a:off x="838200" y="1825625"/>
            <a:ext cx="10515600" cy="4402562"/>
          </a:xfrm>
        </p:spPr>
        <p:txBody>
          <a:bodyPr>
            <a:normAutofit lnSpcReduction="10000"/>
          </a:bodyPr>
          <a:lstStyle/>
          <a:p>
            <a:pPr>
              <a:lnSpc>
                <a:spcPct val="125000"/>
              </a:lnSpc>
              <a:spcBef>
                <a:spcPts val="0"/>
              </a:spcBef>
              <a:spcAft>
                <a:spcPts val="8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Grant program funds may be used for the reimbursement of: </a:t>
            </a:r>
          </a:p>
          <a:p>
            <a:pPr lvl="1">
              <a:lnSpc>
                <a:spcPct val="125000"/>
              </a:lnSpc>
              <a:spcBef>
                <a:spcPts val="0"/>
              </a:spcBef>
              <a:spcAft>
                <a:spcPts val="800"/>
              </a:spcAft>
            </a:pPr>
            <a:r>
              <a:rPr lang="en-US" sz="2800" dirty="0">
                <a:solidFill>
                  <a:srgbClr val="000000"/>
                </a:solidFill>
                <a:latin typeface="Arial" panose="020B0604020202020204" pitchFamily="34" charset="0"/>
                <a:cs typeface="Arial" panose="020B0604020202020204" pitchFamily="34" charset="0"/>
              </a:rPr>
              <a:t>Salaries</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wages</a:t>
            </a:r>
          </a:p>
          <a:p>
            <a:pPr lvl="1">
              <a:lnSpc>
                <a:spcPct val="125000"/>
              </a:lnSpc>
              <a:spcBef>
                <a:spcPts val="0"/>
              </a:spcBef>
              <a:spcAft>
                <a:spcPts val="8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Fringe benefits (limited to 7.65% of gross salary/wages)</a:t>
            </a:r>
          </a:p>
          <a:p>
            <a:pPr lvl="1">
              <a:lnSpc>
                <a:spcPct val="125000"/>
              </a:lnSpc>
              <a:spcBef>
                <a:spcPts val="0"/>
              </a:spcBef>
              <a:spcAft>
                <a:spcPts val="8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Employee training</a:t>
            </a:r>
          </a:p>
          <a:p>
            <a:pPr lvl="1">
              <a:lnSpc>
                <a:spcPct val="125000"/>
              </a:lnSpc>
              <a:spcBef>
                <a:spcPts val="0"/>
              </a:spcBef>
              <a:spcAft>
                <a:spcPts val="8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Travel</a:t>
            </a:r>
          </a:p>
          <a:p>
            <a:pPr lvl="1">
              <a:lnSpc>
                <a:spcPct val="125000"/>
              </a:lnSpc>
              <a:spcBef>
                <a:spcPts val="0"/>
              </a:spcBef>
              <a:spcAft>
                <a:spcPts val="800"/>
              </a:spcAft>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Rent and utilities</a:t>
            </a:r>
          </a:p>
          <a:p>
            <a:pPr lvl="1">
              <a:lnSpc>
                <a:spcPct val="125000"/>
              </a:lnSpc>
              <a:spcBef>
                <a:spcPts val="0"/>
              </a:spcBef>
              <a:spcAft>
                <a:spcPts val="8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Equipment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Materials, and Supplies</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926361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0688-02D3-71FD-8E01-815B6CF3C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ACEF66-418C-636A-28D5-6A25575E76B6}"/>
              </a:ext>
            </a:extLst>
          </p:cNvPr>
          <p:cNvSpPr>
            <a:spLocks noGrp="1"/>
          </p:cNvSpPr>
          <p:nvPr>
            <p:ph type="title"/>
          </p:nvPr>
        </p:nvSpPr>
        <p:spPr>
          <a:xfrm>
            <a:off x="838200" y="828774"/>
            <a:ext cx="10515600" cy="1009934"/>
          </a:xfrm>
        </p:spPr>
        <p:txBody>
          <a:bodyPr>
            <a:normAutofit/>
          </a:bodyPr>
          <a:lstStyle/>
          <a:p>
            <a:r>
              <a:rPr lang="en-US" b="1" dirty="0">
                <a:latin typeface="Franklin Gothic Book" panose="020B0503020102020204" pitchFamily="34" charset="0"/>
              </a:rPr>
              <a:t>CHDO Operating Expenses: Ineligible Uses</a:t>
            </a:r>
          </a:p>
        </p:txBody>
      </p:sp>
      <p:sp>
        <p:nvSpPr>
          <p:cNvPr id="3" name="Content Placeholder 2">
            <a:extLst>
              <a:ext uri="{FF2B5EF4-FFF2-40B4-BE49-F238E27FC236}">
                <a16:creationId xmlns:a16="http://schemas.microsoft.com/office/drawing/2014/main" id="{DE0809C0-F10C-749D-0174-537885AE15E9}"/>
              </a:ext>
            </a:extLst>
          </p:cNvPr>
          <p:cNvSpPr>
            <a:spLocks noGrp="1"/>
          </p:cNvSpPr>
          <p:nvPr>
            <p:ph idx="1"/>
          </p:nvPr>
        </p:nvSpPr>
        <p:spPr>
          <a:xfrm>
            <a:off x="838200" y="1938528"/>
            <a:ext cx="10515600" cy="4289659"/>
          </a:xfrm>
        </p:spPr>
        <p:txBody>
          <a:bodyPr>
            <a:normAutofit fontScale="85000" lnSpcReduction="10000"/>
          </a:bodyPr>
          <a:lstStyle/>
          <a:p>
            <a:pPr marL="0" marR="0" indent="0">
              <a:lnSpc>
                <a:spcPct val="125000"/>
              </a:lnSpc>
              <a:spcBef>
                <a:spcPts val="0"/>
              </a:spcBef>
              <a:spcAft>
                <a:spcPts val="800"/>
              </a:spcAft>
              <a:buNone/>
            </a:pPr>
            <a:r>
              <a:rPr lang="en-US" dirty="0">
                <a:effectLst/>
                <a:latin typeface="Arial" panose="020B0604020202020204" pitchFamily="34" charset="0"/>
                <a:ea typeface="Times New Roman" panose="02020603050405020304" pitchFamily="18" charset="0"/>
                <a:cs typeface="Arial" panose="020B0604020202020204" pitchFamily="34" charset="0"/>
              </a:rPr>
              <a:t>Project-specific costs associated with a HOME CHDO set-aside funded project are not eligible for operating assistance. </a:t>
            </a:r>
          </a:p>
          <a:p>
            <a:pPr marL="0" marR="0" indent="0">
              <a:lnSpc>
                <a:spcPct val="125000"/>
              </a:lnSpc>
              <a:spcBef>
                <a:spcPts val="0"/>
              </a:spcBef>
              <a:spcAft>
                <a:spcPts val="800"/>
              </a:spcAft>
              <a:buNone/>
            </a:pPr>
            <a:r>
              <a:rPr lang="en-US" dirty="0">
                <a:effectLst/>
                <a:latin typeface="Arial" panose="020B0604020202020204" pitchFamily="34" charset="0"/>
                <a:ea typeface="Times New Roman" panose="02020603050405020304" pitchFamily="18" charset="0"/>
                <a:cs typeface="Arial" panose="020B0604020202020204" pitchFamily="34" charset="0"/>
              </a:rPr>
              <a:t>Examples of project-specific costs that are not eligible are:</a:t>
            </a:r>
          </a:p>
          <a:p>
            <a:pPr marL="342900" marR="0" lvl="0" indent="-342900">
              <a:lnSpc>
                <a:spcPct val="125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Initial feasibility studies, engineering studies/reports, and consultant fees</a:t>
            </a:r>
          </a:p>
          <a:p>
            <a:pPr marL="342900" marR="0" lvl="0" indent="-342900">
              <a:lnSpc>
                <a:spcPct val="125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Costs of preliminary financial applications, site control, and title clearance costs</a:t>
            </a:r>
          </a:p>
          <a:p>
            <a:pPr marL="342900" marR="0" lvl="0" indent="-342900">
              <a:lnSpc>
                <a:spcPct val="125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Legal fees related to a specific project, and option fees</a:t>
            </a:r>
          </a:p>
          <a:p>
            <a:pPr marL="342900" marR="0" lvl="0" indent="-342900">
              <a:lnSpc>
                <a:spcPct val="125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May not be awarded as compensation for the development of a HOME project in lieu of a developer’s fee</a:t>
            </a:r>
          </a:p>
          <a:p>
            <a:endParaRPr lang="en-US" dirty="0"/>
          </a:p>
        </p:txBody>
      </p:sp>
    </p:spTree>
    <p:extLst>
      <p:ext uri="{BB962C8B-B14F-4D97-AF65-F5344CB8AC3E}">
        <p14:creationId xmlns:p14="http://schemas.microsoft.com/office/powerpoint/2010/main" val="252424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414C-CC20-F45C-16E7-9B24AAAE19F9}"/>
              </a:ext>
            </a:extLst>
          </p:cNvPr>
          <p:cNvSpPr>
            <a:spLocks noGrp="1"/>
          </p:cNvSpPr>
          <p:nvPr>
            <p:ph type="title"/>
          </p:nvPr>
        </p:nvSpPr>
        <p:spPr/>
        <p:txBody>
          <a:bodyPr>
            <a:normAutofit/>
          </a:bodyPr>
          <a:lstStyle/>
          <a:p>
            <a:r>
              <a:rPr lang="en-US" dirty="0"/>
              <a:t>CHDO Operating Expense: Application</a:t>
            </a:r>
          </a:p>
        </p:txBody>
      </p:sp>
      <p:sp>
        <p:nvSpPr>
          <p:cNvPr id="3" name="Content Placeholder 2">
            <a:extLst>
              <a:ext uri="{FF2B5EF4-FFF2-40B4-BE49-F238E27FC236}">
                <a16:creationId xmlns:a16="http://schemas.microsoft.com/office/drawing/2014/main" id="{B8068FE7-88ED-F342-0BA5-DFCE766F5F1A}"/>
              </a:ext>
            </a:extLst>
          </p:cNvPr>
          <p:cNvSpPr>
            <a:spLocks noGrp="1"/>
          </p:cNvSpPr>
          <p:nvPr>
            <p:ph idx="1"/>
          </p:nvPr>
        </p:nvSpPr>
        <p:spPr/>
        <p:txBody>
          <a:bodyPr/>
          <a:lstStyle/>
          <a:p>
            <a:pPr marL="0" indent="0">
              <a:buNone/>
            </a:pPr>
            <a:r>
              <a:rPr lang="en-US" dirty="0"/>
              <a:t>The CHDO Operating Expense application can be found on our website at </a:t>
            </a:r>
            <a:r>
              <a:rPr lang="en-US" dirty="0">
                <a:hlinkClick r:id="rId2"/>
              </a:rPr>
              <a:t>https://www.mshomecorp.com/federal-programs/home/chdo/</a:t>
            </a:r>
            <a:r>
              <a:rPr lang="en-US" dirty="0"/>
              <a:t> </a:t>
            </a:r>
          </a:p>
          <a:p>
            <a:pPr marL="0" indent="0">
              <a:buNone/>
            </a:pPr>
            <a:r>
              <a:rPr lang="en-US" dirty="0"/>
              <a:t>In addition to the application, you must submit:</a:t>
            </a:r>
          </a:p>
          <a:p>
            <a:pPr lvl="1"/>
            <a:r>
              <a:rPr lang="en-US" dirty="0"/>
              <a:t>CHDO Certification Form</a:t>
            </a:r>
          </a:p>
          <a:p>
            <a:pPr lvl="1"/>
            <a:r>
              <a:rPr lang="en-US" dirty="0"/>
              <a:t>Operating budget for the 2 most recent years approved by the board of directors</a:t>
            </a:r>
          </a:p>
          <a:p>
            <a:pPr lvl="1"/>
            <a:r>
              <a:rPr lang="en-US" dirty="0"/>
              <a:t>A report detailing an up-to-date accounting of the receipt &amp; expenditure of HOME CHDO proceeds (if applicable)		</a:t>
            </a:r>
          </a:p>
        </p:txBody>
      </p:sp>
    </p:spTree>
    <p:extLst>
      <p:ext uri="{BB962C8B-B14F-4D97-AF65-F5344CB8AC3E}">
        <p14:creationId xmlns:p14="http://schemas.microsoft.com/office/powerpoint/2010/main" val="273668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852C-98A6-072E-31A3-77208160E6D5}"/>
              </a:ext>
            </a:extLst>
          </p:cNvPr>
          <p:cNvSpPr>
            <a:spLocks noGrp="1"/>
          </p:cNvSpPr>
          <p:nvPr>
            <p:ph type="title"/>
          </p:nvPr>
        </p:nvSpPr>
        <p:spPr/>
        <p:txBody>
          <a:bodyPr/>
          <a:lstStyle/>
          <a:p>
            <a:r>
              <a:rPr lang="en-US" dirty="0"/>
              <a:t>Application Submission	</a:t>
            </a:r>
          </a:p>
        </p:txBody>
      </p:sp>
      <p:sp>
        <p:nvSpPr>
          <p:cNvPr id="3" name="Content Placeholder 2">
            <a:extLst>
              <a:ext uri="{FF2B5EF4-FFF2-40B4-BE49-F238E27FC236}">
                <a16:creationId xmlns:a16="http://schemas.microsoft.com/office/drawing/2014/main" id="{312E54AA-18E4-DE29-DF9D-22A86AF65B2D}"/>
              </a:ext>
            </a:extLst>
          </p:cNvPr>
          <p:cNvSpPr>
            <a:spLocks noGrp="1"/>
          </p:cNvSpPr>
          <p:nvPr>
            <p:ph idx="1"/>
          </p:nvPr>
        </p:nvSpPr>
        <p:spPr/>
        <p:txBody>
          <a:bodyPr/>
          <a:lstStyle/>
          <a:p>
            <a:pPr marL="0" indent="0">
              <a:buNone/>
            </a:pPr>
            <a:r>
              <a:rPr lang="en-US" dirty="0"/>
              <a:t>CHDO Operating Expense Applications are to be submitted to </a:t>
            </a:r>
          </a:p>
          <a:p>
            <a:pPr marL="0" indent="0">
              <a:buNone/>
            </a:pPr>
            <a:r>
              <a:rPr lang="en-US" dirty="0"/>
              <a:t>	Julie Brooks</a:t>
            </a:r>
          </a:p>
          <a:p>
            <a:pPr marL="0" indent="0">
              <a:buNone/>
            </a:pPr>
            <a:r>
              <a:rPr lang="en-US" dirty="0"/>
              <a:t>	Mississippi Home Corporation</a:t>
            </a:r>
          </a:p>
          <a:p>
            <a:pPr marL="0" indent="0">
              <a:buNone/>
            </a:pPr>
            <a:r>
              <a:rPr lang="en-US" dirty="0"/>
              <a:t>	735 Riverside Drive</a:t>
            </a:r>
          </a:p>
          <a:p>
            <a:pPr marL="0" indent="0">
              <a:buNone/>
            </a:pPr>
            <a:r>
              <a:rPr lang="en-US" dirty="0"/>
              <a:t>	Jackson, MS 39202</a:t>
            </a:r>
          </a:p>
          <a:p>
            <a:pPr marL="0" indent="0">
              <a:buNone/>
            </a:pPr>
            <a:r>
              <a:rPr lang="en-US" dirty="0"/>
              <a:t>Or via email to </a:t>
            </a:r>
            <a:r>
              <a:rPr lang="en-US" dirty="0">
                <a:solidFill>
                  <a:srgbClr val="0070C0"/>
                </a:solidFill>
                <a:hlinkClick r:id="rId2">
                  <a:extLst>
                    <a:ext uri="{A12FA001-AC4F-418D-AE19-62706E023703}">
                      <ahyp:hlinkClr xmlns:ahyp="http://schemas.microsoft.com/office/drawing/2018/hyperlinkcolor" val="tx"/>
                    </a:ext>
                  </a:extLst>
                </a:hlinkClick>
              </a:rPr>
              <a:t>julie.brooks@mshc.com</a:t>
            </a:r>
            <a:endParaRPr lang="en-US" dirty="0">
              <a:solidFill>
                <a:srgbClr val="0070C0"/>
              </a:solidFill>
            </a:endParaRPr>
          </a:p>
          <a:p>
            <a:pPr marL="0" indent="0">
              <a:buNone/>
            </a:pPr>
            <a:r>
              <a:rPr lang="en-US" dirty="0"/>
              <a:t>Contact Number: 601-718-4621</a:t>
            </a:r>
          </a:p>
        </p:txBody>
      </p:sp>
    </p:spTree>
    <p:extLst>
      <p:ext uri="{BB962C8B-B14F-4D97-AF65-F5344CB8AC3E}">
        <p14:creationId xmlns:p14="http://schemas.microsoft.com/office/powerpoint/2010/main" val="351974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DFBBBA-461A-5CBE-492F-EF78E6C89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5E532-A369-8199-A93E-DBD6BCB1A935}"/>
              </a:ext>
            </a:extLst>
          </p:cNvPr>
          <p:cNvSpPr>
            <a:spLocks noGrp="1"/>
          </p:cNvSpPr>
          <p:nvPr>
            <p:ph type="title"/>
          </p:nvPr>
        </p:nvSpPr>
        <p:spPr>
          <a:xfrm>
            <a:off x="2555631" y="1441938"/>
            <a:ext cx="7080738" cy="3974124"/>
          </a:xfrm>
        </p:spPr>
        <p:txBody>
          <a:bodyPr>
            <a:normAutofit/>
          </a:bodyPr>
          <a:lstStyle/>
          <a:p>
            <a:pPr algn="ctr"/>
            <a:r>
              <a:rPr lang="en-US" sz="5400" dirty="0"/>
              <a:t>Housing Counseling</a:t>
            </a:r>
            <a:br>
              <a:rPr lang="en-US" sz="5400" dirty="0"/>
            </a:br>
            <a:r>
              <a:rPr lang="en-US" sz="5400" dirty="0"/>
              <a:t>Agencies</a:t>
            </a:r>
          </a:p>
        </p:txBody>
      </p:sp>
      <p:pic>
        <p:nvPicPr>
          <p:cNvPr id="3" name="Picture 2">
            <a:extLst>
              <a:ext uri="{FF2B5EF4-FFF2-40B4-BE49-F238E27FC236}">
                <a16:creationId xmlns:a16="http://schemas.microsoft.com/office/drawing/2014/main" id="{9DEC7366-50A9-2645-19FD-293C5B3A0DD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3DEC2978-CA7E-D6C3-EF13-2CEF19CAC97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1603261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3F06-76BE-40F5-C79E-38D8F62EF2F2}"/>
              </a:ext>
            </a:extLst>
          </p:cNvPr>
          <p:cNvSpPr>
            <a:spLocks noGrp="1"/>
          </p:cNvSpPr>
          <p:nvPr>
            <p:ph type="title"/>
          </p:nvPr>
        </p:nvSpPr>
        <p:spPr>
          <a:xfrm>
            <a:off x="838200" y="734286"/>
            <a:ext cx="10515600" cy="1009934"/>
          </a:xfrm>
        </p:spPr>
        <p:txBody>
          <a:bodyPr/>
          <a:lstStyle/>
          <a:p>
            <a:r>
              <a:rPr lang="en-US" b="1" dirty="0"/>
              <a:t>HUD Housing Counseling Program</a:t>
            </a:r>
            <a:r>
              <a:rPr lang="en-US" dirty="0"/>
              <a:t>	</a:t>
            </a:r>
          </a:p>
        </p:txBody>
      </p:sp>
      <p:sp>
        <p:nvSpPr>
          <p:cNvPr id="3" name="Content Placeholder 2">
            <a:extLst>
              <a:ext uri="{FF2B5EF4-FFF2-40B4-BE49-F238E27FC236}">
                <a16:creationId xmlns:a16="http://schemas.microsoft.com/office/drawing/2014/main" id="{EC2773D9-CA68-B9CD-9C5B-6A21A1247604}"/>
              </a:ext>
            </a:extLst>
          </p:cNvPr>
          <p:cNvSpPr>
            <a:spLocks noGrp="1"/>
          </p:cNvSpPr>
          <p:nvPr>
            <p:ph idx="1"/>
          </p:nvPr>
        </p:nvSpPr>
        <p:spPr>
          <a:xfrm>
            <a:off x="838200" y="1870364"/>
            <a:ext cx="10515600" cy="4357823"/>
          </a:xfrm>
        </p:spPr>
        <p:txBody>
          <a:bodyPr>
            <a:normAutofit fontScale="85000" lnSpcReduction="20000"/>
          </a:bodyPr>
          <a:lstStyle/>
          <a:p>
            <a:r>
              <a:rPr lang="en-US" b="1" dirty="0"/>
              <a:t>Nonprofit Status</a:t>
            </a:r>
            <a:r>
              <a:rPr lang="en-US" dirty="0"/>
              <a:t>. The applicant must function as private or public nonprofit organization. The agency must submit evidence of nonprofit status as demonstrated by Section 501 (c) of the Internal Revenue Code.</a:t>
            </a:r>
          </a:p>
          <a:p>
            <a:r>
              <a:rPr lang="en-US" b="1" dirty="0"/>
              <a:t>Certification</a:t>
            </a:r>
            <a:r>
              <a:rPr lang="en-US" dirty="0"/>
              <a:t>. Agencies must have a HUD certified housing counselor(s) that has passed the </a:t>
            </a:r>
            <a:r>
              <a:rPr lang="en-US" b="1" dirty="0">
                <a:hlinkClick r:id="rId2"/>
              </a:rPr>
              <a:t>HUD Housing Counselor Certification Exam</a:t>
            </a:r>
            <a:r>
              <a:rPr lang="en-US" dirty="0"/>
              <a:t> prior to application submission.</a:t>
            </a:r>
          </a:p>
          <a:p>
            <a:r>
              <a:rPr lang="en-US" b="1" dirty="0"/>
              <a:t>Experience</a:t>
            </a:r>
            <a:r>
              <a:rPr lang="en-US" dirty="0"/>
              <a:t>. The applicant must have successfully administered a housing counseling program for </a:t>
            </a:r>
            <a:r>
              <a:rPr lang="en-US" u="sng" dirty="0"/>
              <a:t>at least one year</a:t>
            </a:r>
            <a:r>
              <a:rPr lang="en-US" dirty="0"/>
              <a:t>.</a:t>
            </a:r>
          </a:p>
          <a:p>
            <a:r>
              <a:rPr lang="en-US" b="1" dirty="0"/>
              <a:t>Community Base</a:t>
            </a:r>
            <a:r>
              <a:rPr lang="en-US" dirty="0"/>
              <a:t>. The applicant must have functioned for </a:t>
            </a:r>
            <a:r>
              <a:rPr lang="en-US" u="sng" dirty="0"/>
              <a:t>at least one year </a:t>
            </a:r>
            <a:r>
              <a:rPr lang="en-US" dirty="0"/>
              <a:t>in the geographical area that the applicant proposes to serve.</a:t>
            </a:r>
          </a:p>
          <a:p>
            <a:r>
              <a:rPr lang="en-US" b="1" dirty="0"/>
              <a:t>Counseling Resources</a:t>
            </a:r>
            <a:r>
              <a:rPr lang="en-US" dirty="0"/>
              <a:t>. The applicant must have sufficient resources to implement its proposed counseling plan no later than the date of HUD approval.</a:t>
            </a:r>
          </a:p>
        </p:txBody>
      </p:sp>
    </p:spTree>
    <p:extLst>
      <p:ext uri="{BB962C8B-B14F-4D97-AF65-F5344CB8AC3E}">
        <p14:creationId xmlns:p14="http://schemas.microsoft.com/office/powerpoint/2010/main" val="3241091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9695-4161-66E9-C931-4AC46E37AADE}"/>
              </a:ext>
            </a:extLst>
          </p:cNvPr>
          <p:cNvSpPr>
            <a:spLocks noGrp="1"/>
          </p:cNvSpPr>
          <p:nvPr>
            <p:ph type="title"/>
          </p:nvPr>
        </p:nvSpPr>
        <p:spPr/>
        <p:txBody>
          <a:bodyPr/>
          <a:lstStyle/>
          <a:p>
            <a:r>
              <a:rPr lang="en-US" b="1" dirty="0"/>
              <a:t>HUD Housing Counseling Program</a:t>
            </a:r>
            <a:r>
              <a:rPr lang="en-US" dirty="0"/>
              <a:t>	</a:t>
            </a:r>
          </a:p>
        </p:txBody>
      </p:sp>
      <p:sp>
        <p:nvSpPr>
          <p:cNvPr id="3" name="Content Placeholder 2">
            <a:extLst>
              <a:ext uri="{FF2B5EF4-FFF2-40B4-BE49-F238E27FC236}">
                <a16:creationId xmlns:a16="http://schemas.microsoft.com/office/drawing/2014/main" id="{D043E949-8812-A57C-F0B5-7D4D1C5542FA}"/>
              </a:ext>
            </a:extLst>
          </p:cNvPr>
          <p:cNvSpPr>
            <a:spLocks noGrp="1"/>
          </p:cNvSpPr>
          <p:nvPr>
            <p:ph idx="1"/>
          </p:nvPr>
        </p:nvSpPr>
        <p:spPr/>
        <p:txBody>
          <a:bodyPr>
            <a:normAutofit/>
          </a:bodyPr>
          <a:lstStyle/>
          <a:p>
            <a:r>
              <a:rPr lang="en-US" dirty="0"/>
              <a:t>There are two ways to participate in HUD's Housing Counseling Program:</a:t>
            </a:r>
          </a:p>
          <a:p>
            <a:pPr lvl="1"/>
            <a:r>
              <a:rPr lang="en-US" dirty="0"/>
              <a:t>Organizations may apply directly to HUD as one of the following: a Local Housing Counseling Agency (LHCA), </a:t>
            </a:r>
            <a:br>
              <a:rPr lang="en-US" dirty="0"/>
            </a:br>
            <a:r>
              <a:rPr lang="en-US" dirty="0"/>
              <a:t> </a:t>
            </a:r>
          </a:p>
          <a:p>
            <a:pPr lvl="1"/>
            <a:r>
              <a:rPr lang="en-US" dirty="0"/>
              <a:t>Organizations can also apply through a Intermediaries or SHFAs to be recognized as a HUD Housing Counseling Agency </a:t>
            </a:r>
          </a:p>
          <a:p>
            <a:pPr lvl="2"/>
            <a:r>
              <a:rPr lang="en-US" dirty="0"/>
              <a:t>Must meet HUD Housing Counseling Agency standards. </a:t>
            </a:r>
          </a:p>
        </p:txBody>
      </p:sp>
    </p:spTree>
    <p:extLst>
      <p:ext uri="{BB962C8B-B14F-4D97-AF65-F5344CB8AC3E}">
        <p14:creationId xmlns:p14="http://schemas.microsoft.com/office/powerpoint/2010/main" val="1543061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1004-FDC8-4F1C-87DD-BE1C21C02AB9}"/>
              </a:ext>
            </a:extLst>
          </p:cNvPr>
          <p:cNvSpPr>
            <a:spLocks noGrp="1"/>
          </p:cNvSpPr>
          <p:nvPr>
            <p:ph type="title"/>
          </p:nvPr>
        </p:nvSpPr>
        <p:spPr>
          <a:xfrm>
            <a:off x="1256821" y="2830483"/>
            <a:ext cx="8076960" cy="1197034"/>
          </a:xfrm>
        </p:spPr>
        <p:txBody>
          <a:bodyPr vert="horz" lIns="91440" tIns="45720" rIns="91440" bIns="45720" rtlCol="0" anchor="t">
            <a:normAutofit fontScale="90000"/>
          </a:bodyPr>
          <a:lstStyle/>
          <a:p>
            <a:r>
              <a:rPr lang="en-US" kern="1200" dirty="0">
                <a:solidFill>
                  <a:schemeClr val="accent1"/>
                </a:solidFill>
                <a:latin typeface="+mj-lt"/>
                <a:ea typeface="+mj-ea"/>
                <a:cs typeface="+mj-cs"/>
              </a:rPr>
              <a:t>Painting a Bright Future: Nonprofit Capacity Building</a:t>
            </a:r>
          </a:p>
        </p:txBody>
      </p:sp>
      <p:pic>
        <p:nvPicPr>
          <p:cNvPr id="3" name="Picture 2">
            <a:extLst>
              <a:ext uri="{FF2B5EF4-FFF2-40B4-BE49-F238E27FC236}">
                <a16:creationId xmlns:a16="http://schemas.microsoft.com/office/drawing/2014/main" id="{001ACEB7-E4E3-8AB2-97C2-A706038589B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94F079F9-2E08-7D07-BA98-C1AFCB8A8CF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8679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DA5-9FC2-CEAA-1817-E8F29A48B1CC}"/>
              </a:ext>
            </a:extLst>
          </p:cNvPr>
          <p:cNvSpPr>
            <a:spLocks noGrp="1"/>
          </p:cNvSpPr>
          <p:nvPr>
            <p:ph type="title"/>
          </p:nvPr>
        </p:nvSpPr>
        <p:spPr/>
        <p:txBody>
          <a:bodyPr/>
          <a:lstStyle/>
          <a:p>
            <a:r>
              <a:rPr lang="en-US" dirty="0"/>
              <a:t>Funding </a:t>
            </a:r>
          </a:p>
        </p:txBody>
      </p:sp>
      <p:sp>
        <p:nvSpPr>
          <p:cNvPr id="3" name="Content Placeholder 2">
            <a:extLst>
              <a:ext uri="{FF2B5EF4-FFF2-40B4-BE49-F238E27FC236}">
                <a16:creationId xmlns:a16="http://schemas.microsoft.com/office/drawing/2014/main" id="{50EEE636-69BD-29A8-B5E4-EA80294DFB27}"/>
              </a:ext>
            </a:extLst>
          </p:cNvPr>
          <p:cNvSpPr>
            <a:spLocks noGrp="1"/>
          </p:cNvSpPr>
          <p:nvPr>
            <p:ph idx="1"/>
          </p:nvPr>
        </p:nvSpPr>
        <p:spPr/>
        <p:txBody>
          <a:bodyPr/>
          <a:lstStyle/>
          <a:p>
            <a:r>
              <a:rPr lang="en-US" dirty="0"/>
              <a:t>Approved Local Housing Counseling Agencies (LHCAs) would apply directly to HUD for funding </a:t>
            </a:r>
          </a:p>
          <a:p>
            <a:r>
              <a:rPr lang="en-US" dirty="0"/>
              <a:t>HUD approved housing counseling agencies or LHCAs in a network would apply through their parent agency (Intermediary or SHFA) for funding</a:t>
            </a:r>
          </a:p>
          <a:p>
            <a:r>
              <a:rPr lang="en-US" dirty="0"/>
              <a:t>Funding announcements are published through a NOFA (Notice of Funding Opportunity) located on Grants.gov </a:t>
            </a:r>
          </a:p>
        </p:txBody>
      </p:sp>
    </p:spTree>
    <p:extLst>
      <p:ext uri="{BB962C8B-B14F-4D97-AF65-F5344CB8AC3E}">
        <p14:creationId xmlns:p14="http://schemas.microsoft.com/office/powerpoint/2010/main" val="202804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EB74-FB62-F4A6-4715-EFABB1F4EC54}"/>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BC42702D-2B6D-E5B2-BA35-5940651B8600}"/>
              </a:ext>
            </a:extLst>
          </p:cNvPr>
          <p:cNvSpPr>
            <a:spLocks noGrp="1"/>
          </p:cNvSpPr>
          <p:nvPr>
            <p:ph idx="1"/>
          </p:nvPr>
        </p:nvSpPr>
        <p:spPr/>
        <p:txBody>
          <a:bodyPr/>
          <a:lstStyle/>
          <a:p>
            <a:pPr marL="0" indent="0">
              <a:buNone/>
            </a:pPr>
            <a:r>
              <a:rPr lang="en-US" dirty="0"/>
              <a:t>For more information on becoming a HUD Approved Housing Counseling Agency, please visit the HUD Exchange at: </a:t>
            </a:r>
          </a:p>
          <a:p>
            <a:pPr marL="0" indent="0">
              <a:buNone/>
            </a:pPr>
            <a:r>
              <a:rPr lang="en-US" dirty="0"/>
              <a:t>https://www.hudexchange.info/programs/housing-counseling/</a:t>
            </a:r>
          </a:p>
        </p:txBody>
      </p:sp>
    </p:spTree>
    <p:extLst>
      <p:ext uri="{BB962C8B-B14F-4D97-AF65-F5344CB8AC3E}">
        <p14:creationId xmlns:p14="http://schemas.microsoft.com/office/powerpoint/2010/main" val="148709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9AAC2C-B738-C67B-F869-8110F37DF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DC481-3AA8-EB81-338C-75844211E892}"/>
              </a:ext>
            </a:extLst>
          </p:cNvPr>
          <p:cNvSpPr>
            <a:spLocks noGrp="1"/>
          </p:cNvSpPr>
          <p:nvPr>
            <p:ph type="title"/>
          </p:nvPr>
        </p:nvSpPr>
        <p:spPr>
          <a:xfrm>
            <a:off x="2555631" y="1441938"/>
            <a:ext cx="7080738" cy="3974124"/>
          </a:xfrm>
        </p:spPr>
        <p:txBody>
          <a:bodyPr>
            <a:normAutofit/>
          </a:bodyPr>
          <a:lstStyle/>
          <a:p>
            <a:pPr algn="ctr"/>
            <a:r>
              <a:rPr lang="en-US" sz="5400" dirty="0"/>
              <a:t>Capacity Building Resources</a:t>
            </a:r>
          </a:p>
        </p:txBody>
      </p:sp>
      <p:pic>
        <p:nvPicPr>
          <p:cNvPr id="3" name="Picture 2">
            <a:extLst>
              <a:ext uri="{FF2B5EF4-FFF2-40B4-BE49-F238E27FC236}">
                <a16:creationId xmlns:a16="http://schemas.microsoft.com/office/drawing/2014/main" id="{B9B4EAF3-44A8-2EF0-EF37-E6752963592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BE60FBEA-7E8C-F2AE-409F-418B3B64DC2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42387599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42C9-0540-B203-9F75-A27A2FB257FF}"/>
              </a:ext>
            </a:extLst>
          </p:cNvPr>
          <p:cNvSpPr>
            <a:spLocks noGrp="1"/>
          </p:cNvSpPr>
          <p:nvPr>
            <p:ph type="title"/>
          </p:nvPr>
        </p:nvSpPr>
        <p:spPr/>
        <p:txBody>
          <a:bodyPr/>
          <a:lstStyle/>
          <a:p>
            <a:r>
              <a:rPr lang="en-US" dirty="0"/>
              <a:t>Federal Home Loan Bank of Dallas	</a:t>
            </a:r>
          </a:p>
        </p:txBody>
      </p:sp>
      <p:sp>
        <p:nvSpPr>
          <p:cNvPr id="3" name="Content Placeholder 2">
            <a:extLst>
              <a:ext uri="{FF2B5EF4-FFF2-40B4-BE49-F238E27FC236}">
                <a16:creationId xmlns:a16="http://schemas.microsoft.com/office/drawing/2014/main" id="{B22B6540-499B-55A0-DAC2-BDE61D0347EB}"/>
              </a:ext>
            </a:extLst>
          </p:cNvPr>
          <p:cNvSpPr>
            <a:spLocks noGrp="1"/>
          </p:cNvSpPr>
          <p:nvPr>
            <p:ph idx="1"/>
          </p:nvPr>
        </p:nvSpPr>
        <p:spPr/>
        <p:txBody>
          <a:bodyPr/>
          <a:lstStyle/>
          <a:p>
            <a:pPr lvl="1"/>
            <a:r>
              <a:rPr lang="en-US" sz="2800" dirty="0"/>
              <a:t>Affordable Housing Program</a:t>
            </a:r>
          </a:p>
          <a:p>
            <a:pPr lvl="1"/>
            <a:r>
              <a:rPr lang="en-US" sz="2800" dirty="0"/>
              <a:t>Disaster Recovery Assistance Programs</a:t>
            </a:r>
          </a:p>
          <a:p>
            <a:pPr lvl="1"/>
            <a:r>
              <a:rPr lang="en-US" sz="2800" dirty="0"/>
              <a:t>Homeownership and Homebuyer Programs</a:t>
            </a:r>
          </a:p>
          <a:p>
            <a:pPr lvl="1"/>
            <a:r>
              <a:rPr lang="en-US" sz="2800" dirty="0"/>
              <a:t>Community and Economic Development Programs</a:t>
            </a:r>
          </a:p>
          <a:p>
            <a:pPr lvl="1"/>
            <a:endParaRPr lang="en-US" dirty="0"/>
          </a:p>
          <a:p>
            <a:pPr marL="457200" lvl="1" indent="0">
              <a:buNone/>
            </a:pPr>
            <a:r>
              <a:rPr lang="en-US" dirty="0"/>
              <a:t>For More information on FHLB’s programs: </a:t>
            </a:r>
          </a:p>
          <a:p>
            <a:pPr marL="457200" lvl="1" indent="0">
              <a:buNone/>
            </a:pPr>
            <a:r>
              <a:rPr lang="en-US" dirty="0"/>
              <a:t>https://www.fhlb.com/community-programs/community-programs</a:t>
            </a:r>
          </a:p>
        </p:txBody>
      </p:sp>
    </p:spTree>
    <p:extLst>
      <p:ext uri="{BB962C8B-B14F-4D97-AF65-F5344CB8AC3E}">
        <p14:creationId xmlns:p14="http://schemas.microsoft.com/office/powerpoint/2010/main" val="20298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4D0A-B37A-4962-A2E9-A8241B8381AF}"/>
              </a:ext>
            </a:extLst>
          </p:cNvPr>
          <p:cNvSpPr>
            <a:spLocks noGrp="1"/>
          </p:cNvSpPr>
          <p:nvPr>
            <p:ph type="title"/>
          </p:nvPr>
        </p:nvSpPr>
        <p:spPr>
          <a:xfrm>
            <a:off x="838200" y="629815"/>
            <a:ext cx="10515600" cy="1545349"/>
          </a:xfrm>
        </p:spPr>
        <p:txBody>
          <a:bodyPr>
            <a:normAutofit/>
          </a:bodyPr>
          <a:lstStyle/>
          <a:p>
            <a:r>
              <a:rPr lang="en-US" dirty="0"/>
              <a:t>Community and Economic Development Programs</a:t>
            </a:r>
          </a:p>
        </p:txBody>
      </p:sp>
      <p:sp>
        <p:nvSpPr>
          <p:cNvPr id="3" name="Content Placeholder 2">
            <a:extLst>
              <a:ext uri="{FF2B5EF4-FFF2-40B4-BE49-F238E27FC236}">
                <a16:creationId xmlns:a16="http://schemas.microsoft.com/office/drawing/2014/main" id="{1EE90C67-574B-F70F-17E2-CFBE60B06504}"/>
              </a:ext>
            </a:extLst>
          </p:cNvPr>
          <p:cNvSpPr>
            <a:spLocks noGrp="1"/>
          </p:cNvSpPr>
          <p:nvPr>
            <p:ph idx="1"/>
          </p:nvPr>
        </p:nvSpPr>
        <p:spPr>
          <a:xfrm>
            <a:off x="838200" y="2327565"/>
            <a:ext cx="10515600" cy="3900622"/>
          </a:xfrm>
        </p:spPr>
        <p:txBody>
          <a:bodyPr/>
          <a:lstStyle/>
          <a:p>
            <a:r>
              <a:rPr lang="en-US" b="1" dirty="0"/>
              <a:t>Partnership Grant Program (PGP) </a:t>
            </a:r>
            <a:r>
              <a:rPr lang="en-US" dirty="0"/>
              <a:t>– Up to $25,000 to support community-based organizations involved in affordable housing or economic development activities that complement FHLB of Dallas community investment programs (5:1 match of member contributions) </a:t>
            </a:r>
          </a:p>
          <a:p>
            <a:r>
              <a:rPr lang="en-US" dirty="0"/>
              <a:t>Must go through a participating FHLB of Dallas Member </a:t>
            </a:r>
          </a:p>
        </p:txBody>
      </p:sp>
    </p:spTree>
    <p:extLst>
      <p:ext uri="{BB962C8B-B14F-4D97-AF65-F5344CB8AC3E}">
        <p14:creationId xmlns:p14="http://schemas.microsoft.com/office/powerpoint/2010/main" val="2236645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74F2-479B-0CA1-F3AD-E0CFEE63F62E}"/>
              </a:ext>
            </a:extLst>
          </p:cNvPr>
          <p:cNvSpPr>
            <a:spLocks noGrp="1"/>
          </p:cNvSpPr>
          <p:nvPr>
            <p:ph type="title"/>
          </p:nvPr>
        </p:nvSpPr>
        <p:spPr/>
        <p:txBody>
          <a:bodyPr/>
          <a:lstStyle/>
          <a:p>
            <a:r>
              <a:rPr lang="en-US" dirty="0"/>
              <a:t>Local Initiatives Support Corporation: LISC</a:t>
            </a:r>
          </a:p>
        </p:txBody>
      </p:sp>
      <p:sp>
        <p:nvSpPr>
          <p:cNvPr id="3" name="Content Placeholder 2">
            <a:extLst>
              <a:ext uri="{FF2B5EF4-FFF2-40B4-BE49-F238E27FC236}">
                <a16:creationId xmlns:a16="http://schemas.microsoft.com/office/drawing/2014/main" id="{8430864D-894E-3634-4FED-6D8245FAEF1E}"/>
              </a:ext>
            </a:extLst>
          </p:cNvPr>
          <p:cNvSpPr>
            <a:spLocks noGrp="1"/>
          </p:cNvSpPr>
          <p:nvPr>
            <p:ph sz="half" idx="1"/>
          </p:nvPr>
        </p:nvSpPr>
        <p:spPr/>
        <p:txBody>
          <a:bodyPr/>
          <a:lstStyle/>
          <a:p>
            <a:r>
              <a:rPr lang="en-US" dirty="0"/>
              <a:t>Housing </a:t>
            </a:r>
          </a:p>
          <a:p>
            <a:r>
              <a:rPr lang="en-US" dirty="0"/>
              <a:t>Child Care &amp; Early Learning</a:t>
            </a:r>
          </a:p>
          <a:p>
            <a:r>
              <a:rPr lang="en-US" dirty="0"/>
              <a:t>Economic Development</a:t>
            </a:r>
          </a:p>
          <a:p>
            <a:r>
              <a:rPr lang="en-US" dirty="0"/>
              <a:t>Education</a:t>
            </a:r>
          </a:p>
          <a:p>
            <a:r>
              <a:rPr lang="en-US" dirty="0"/>
              <a:t>Health </a:t>
            </a:r>
          </a:p>
          <a:p>
            <a:endParaRPr lang="en-US" dirty="0"/>
          </a:p>
        </p:txBody>
      </p:sp>
      <p:sp>
        <p:nvSpPr>
          <p:cNvPr id="4" name="Content Placeholder 3">
            <a:extLst>
              <a:ext uri="{FF2B5EF4-FFF2-40B4-BE49-F238E27FC236}">
                <a16:creationId xmlns:a16="http://schemas.microsoft.com/office/drawing/2014/main" id="{504C77D4-A345-FE6D-4660-0F123758D240}"/>
              </a:ext>
            </a:extLst>
          </p:cNvPr>
          <p:cNvSpPr>
            <a:spLocks noGrp="1"/>
          </p:cNvSpPr>
          <p:nvPr>
            <p:ph sz="half" idx="2"/>
          </p:nvPr>
        </p:nvSpPr>
        <p:spPr/>
        <p:txBody>
          <a:bodyPr/>
          <a:lstStyle/>
          <a:p>
            <a:r>
              <a:rPr lang="en-US" dirty="0"/>
              <a:t>Income &amp; Wealth Building</a:t>
            </a:r>
          </a:p>
          <a:p>
            <a:r>
              <a:rPr lang="en-US" dirty="0"/>
              <a:t>Safety &amp; Justice</a:t>
            </a:r>
          </a:p>
          <a:p>
            <a:r>
              <a:rPr lang="en-US" dirty="0"/>
              <a:t>Small Business</a:t>
            </a:r>
          </a:p>
          <a:p>
            <a:r>
              <a:rPr lang="en-US" dirty="0"/>
              <a:t>Sports &amp; Youth Development</a:t>
            </a:r>
          </a:p>
          <a:p>
            <a:r>
              <a:rPr lang="en-US" dirty="0"/>
              <a:t>Sustainability </a:t>
            </a:r>
          </a:p>
        </p:txBody>
      </p:sp>
    </p:spTree>
    <p:extLst>
      <p:ext uri="{BB962C8B-B14F-4D97-AF65-F5344CB8AC3E}">
        <p14:creationId xmlns:p14="http://schemas.microsoft.com/office/powerpoint/2010/main" val="1954062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DDC2-02BA-68FB-BA34-1087939210F9}"/>
              </a:ext>
            </a:extLst>
          </p:cNvPr>
          <p:cNvSpPr>
            <a:spLocks noGrp="1"/>
          </p:cNvSpPr>
          <p:nvPr>
            <p:ph type="title"/>
          </p:nvPr>
        </p:nvSpPr>
        <p:spPr/>
        <p:txBody>
          <a:bodyPr/>
          <a:lstStyle/>
          <a:p>
            <a:r>
              <a:rPr lang="en-US" dirty="0"/>
              <a:t>LISC</a:t>
            </a:r>
          </a:p>
        </p:txBody>
      </p:sp>
      <p:sp>
        <p:nvSpPr>
          <p:cNvPr id="3" name="Content Placeholder 2">
            <a:extLst>
              <a:ext uri="{FF2B5EF4-FFF2-40B4-BE49-F238E27FC236}">
                <a16:creationId xmlns:a16="http://schemas.microsoft.com/office/drawing/2014/main" id="{3E4F56B7-98A9-8AB1-6CBB-9B2508687452}"/>
              </a:ext>
            </a:extLst>
          </p:cNvPr>
          <p:cNvSpPr>
            <a:spLocks noGrp="1"/>
          </p:cNvSpPr>
          <p:nvPr>
            <p:ph idx="1"/>
          </p:nvPr>
        </p:nvSpPr>
        <p:spPr/>
        <p:txBody>
          <a:bodyPr/>
          <a:lstStyle/>
          <a:p>
            <a:r>
              <a:rPr lang="en-US" dirty="0"/>
              <a:t>LISC: Local Initiatives Support Corporation</a:t>
            </a:r>
          </a:p>
          <a:p>
            <a:r>
              <a:rPr lang="en-US" dirty="0"/>
              <a:t>LISC connects local groups across America with the capital and technical know-how to help build inclusive, resilient communities of opportunity</a:t>
            </a:r>
          </a:p>
          <a:p>
            <a:r>
              <a:rPr lang="en-US" dirty="0"/>
              <a:t>LISC Memphis: https://www.lisc.org/memphis/</a:t>
            </a:r>
          </a:p>
        </p:txBody>
      </p:sp>
    </p:spTree>
    <p:extLst>
      <p:ext uri="{BB962C8B-B14F-4D97-AF65-F5344CB8AC3E}">
        <p14:creationId xmlns:p14="http://schemas.microsoft.com/office/powerpoint/2010/main" val="301976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6451-0EA1-099D-0E8F-26ED23CBFB37}"/>
              </a:ext>
            </a:extLst>
          </p:cNvPr>
          <p:cNvSpPr>
            <a:spLocks noGrp="1"/>
          </p:cNvSpPr>
          <p:nvPr>
            <p:ph type="title"/>
          </p:nvPr>
        </p:nvSpPr>
        <p:spPr/>
        <p:txBody>
          <a:bodyPr/>
          <a:lstStyle/>
          <a:p>
            <a:r>
              <a:rPr lang="en-US" dirty="0"/>
              <a:t>LISC – Grants </a:t>
            </a:r>
          </a:p>
        </p:txBody>
      </p:sp>
      <p:sp>
        <p:nvSpPr>
          <p:cNvPr id="3" name="Content Placeholder 2">
            <a:extLst>
              <a:ext uri="{FF2B5EF4-FFF2-40B4-BE49-F238E27FC236}">
                <a16:creationId xmlns:a16="http://schemas.microsoft.com/office/drawing/2014/main" id="{C69CFC14-70EA-86B2-F2B9-EDCE038A5224}"/>
              </a:ext>
            </a:extLst>
          </p:cNvPr>
          <p:cNvSpPr>
            <a:spLocks noGrp="1"/>
          </p:cNvSpPr>
          <p:nvPr>
            <p:ph idx="1"/>
          </p:nvPr>
        </p:nvSpPr>
        <p:spPr/>
        <p:txBody>
          <a:bodyPr>
            <a:normAutofit fontScale="85000" lnSpcReduction="10000"/>
          </a:bodyPr>
          <a:lstStyle/>
          <a:p>
            <a:r>
              <a:rPr lang="en-US" dirty="0"/>
              <a:t>Organizational development grants that assist community organizations to improve its administrative structures, management and financial systems, and real estate development and management capacities;</a:t>
            </a:r>
          </a:p>
          <a:p>
            <a:r>
              <a:rPr lang="en-US" dirty="0"/>
              <a:t>Strategic planning grants or seed capital to cover costs associated with the creation of new programs that are important to an organization's overall mission and needs of the community's residents;</a:t>
            </a:r>
          </a:p>
          <a:p>
            <a:r>
              <a:rPr lang="en-US" dirty="0"/>
              <a:t>Project grants to help cover costs associated with real estate development that further neighborhood revitalization goals;</a:t>
            </a:r>
          </a:p>
          <a:p>
            <a:r>
              <a:rPr lang="en-US" dirty="0"/>
              <a:t>Technical assistance and guidance from local office staff and national experts; and</a:t>
            </a:r>
          </a:p>
          <a:p>
            <a:r>
              <a:rPr lang="en-US" dirty="0"/>
              <a:t>Training opportunities and online resources.</a:t>
            </a:r>
          </a:p>
          <a:p>
            <a:endParaRPr lang="en-US" dirty="0"/>
          </a:p>
        </p:txBody>
      </p:sp>
    </p:spTree>
    <p:extLst>
      <p:ext uri="{BB962C8B-B14F-4D97-AF65-F5344CB8AC3E}">
        <p14:creationId xmlns:p14="http://schemas.microsoft.com/office/powerpoint/2010/main" val="2602158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AA99-E0B9-F13E-D087-970136DF9E1E}"/>
              </a:ext>
            </a:extLst>
          </p:cNvPr>
          <p:cNvSpPr>
            <a:spLocks noGrp="1"/>
          </p:cNvSpPr>
          <p:nvPr>
            <p:ph type="title"/>
          </p:nvPr>
        </p:nvSpPr>
        <p:spPr/>
        <p:txBody>
          <a:bodyPr/>
          <a:lstStyle/>
          <a:p>
            <a:r>
              <a:rPr lang="en-US" dirty="0"/>
              <a:t>LISC: Lending	</a:t>
            </a:r>
          </a:p>
        </p:txBody>
      </p:sp>
      <p:sp>
        <p:nvSpPr>
          <p:cNvPr id="3" name="Content Placeholder 2">
            <a:extLst>
              <a:ext uri="{FF2B5EF4-FFF2-40B4-BE49-F238E27FC236}">
                <a16:creationId xmlns:a16="http://schemas.microsoft.com/office/drawing/2014/main" id="{0D1ADE2B-0414-8EA7-CFA3-3E79FD600AAF}"/>
              </a:ext>
            </a:extLst>
          </p:cNvPr>
          <p:cNvSpPr>
            <a:spLocks noGrp="1"/>
          </p:cNvSpPr>
          <p:nvPr>
            <p:ph idx="1"/>
          </p:nvPr>
        </p:nvSpPr>
        <p:spPr/>
        <p:txBody>
          <a:bodyPr/>
          <a:lstStyle/>
          <a:p>
            <a:r>
              <a:rPr lang="en-US" dirty="0"/>
              <a:t>LISC provides financing for the construction or preservation of a variety of real estate projects including multifamily rental housing, affordable for-sale housing, and mixed-use developments.</a:t>
            </a:r>
          </a:p>
          <a:p>
            <a:r>
              <a:rPr lang="en-US" dirty="0"/>
              <a:t> LISC also provides working capital lines of credit and other financial products to help nonprofit partners streamline and increase their organizational capacity.  </a:t>
            </a:r>
          </a:p>
        </p:txBody>
      </p:sp>
    </p:spTree>
    <p:extLst>
      <p:ext uri="{BB962C8B-B14F-4D97-AF65-F5344CB8AC3E}">
        <p14:creationId xmlns:p14="http://schemas.microsoft.com/office/powerpoint/2010/main" val="3543641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1F77-6F90-8BE7-9C81-2F1866F05CB7}"/>
              </a:ext>
            </a:extLst>
          </p:cNvPr>
          <p:cNvSpPr>
            <a:spLocks noGrp="1"/>
          </p:cNvSpPr>
          <p:nvPr>
            <p:ph type="title"/>
          </p:nvPr>
        </p:nvSpPr>
        <p:spPr/>
        <p:txBody>
          <a:bodyPr/>
          <a:lstStyle/>
          <a:p>
            <a:r>
              <a:rPr lang="en-US" dirty="0"/>
              <a:t>Dollar General Literacy Foundation	</a:t>
            </a:r>
          </a:p>
        </p:txBody>
      </p:sp>
      <p:sp>
        <p:nvSpPr>
          <p:cNvPr id="3" name="Content Placeholder 2">
            <a:extLst>
              <a:ext uri="{FF2B5EF4-FFF2-40B4-BE49-F238E27FC236}">
                <a16:creationId xmlns:a16="http://schemas.microsoft.com/office/drawing/2014/main" id="{728E43B6-6256-284D-9174-03770B8B9B9A}"/>
              </a:ext>
            </a:extLst>
          </p:cNvPr>
          <p:cNvSpPr>
            <a:spLocks noGrp="1"/>
          </p:cNvSpPr>
          <p:nvPr>
            <p:ph idx="1"/>
          </p:nvPr>
        </p:nvSpPr>
        <p:spPr/>
        <p:txBody>
          <a:bodyPr/>
          <a:lstStyle/>
          <a:p>
            <a:r>
              <a:rPr lang="en-US" dirty="0"/>
              <a:t>The Foundation funds nonprofit organizations, schools and libraries within a 15-mile radius of Dollar General stores in the states in which they operate. </a:t>
            </a:r>
          </a:p>
          <a:p>
            <a:pPr lvl="1"/>
            <a:r>
              <a:rPr lang="en-US" dirty="0"/>
              <a:t>Adult Literacy Grants</a:t>
            </a:r>
          </a:p>
          <a:p>
            <a:pPr lvl="1"/>
            <a:r>
              <a:rPr lang="en-US" dirty="0"/>
              <a:t>Family Literacy Grants</a:t>
            </a:r>
          </a:p>
          <a:p>
            <a:pPr lvl="1"/>
            <a:r>
              <a:rPr lang="en-US" dirty="0"/>
              <a:t>Youth Literacy Grants</a:t>
            </a:r>
          </a:p>
        </p:txBody>
      </p:sp>
    </p:spTree>
    <p:extLst>
      <p:ext uri="{BB962C8B-B14F-4D97-AF65-F5344CB8AC3E}">
        <p14:creationId xmlns:p14="http://schemas.microsoft.com/office/powerpoint/2010/main" val="174483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380120-023A-7973-169B-A68002D18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A96BD-E01C-5201-18C5-A0B21C1836E8}"/>
              </a:ext>
            </a:extLst>
          </p:cNvPr>
          <p:cNvSpPr>
            <a:spLocks noGrp="1"/>
          </p:cNvSpPr>
          <p:nvPr>
            <p:ph type="title"/>
          </p:nvPr>
        </p:nvSpPr>
        <p:spPr>
          <a:xfrm>
            <a:off x="2555631" y="1441938"/>
            <a:ext cx="7080738" cy="3974124"/>
          </a:xfrm>
        </p:spPr>
        <p:txBody>
          <a:bodyPr>
            <a:normAutofit/>
          </a:bodyPr>
          <a:lstStyle/>
          <a:p>
            <a:pPr algn="ctr"/>
            <a:r>
              <a:rPr lang="en-US" sz="5400" dirty="0"/>
              <a:t>Rehab</a:t>
            </a:r>
          </a:p>
        </p:txBody>
      </p:sp>
      <p:pic>
        <p:nvPicPr>
          <p:cNvPr id="3" name="Picture 2">
            <a:extLst>
              <a:ext uri="{FF2B5EF4-FFF2-40B4-BE49-F238E27FC236}">
                <a16:creationId xmlns:a16="http://schemas.microsoft.com/office/drawing/2014/main" id="{D81B7F09-C2B2-F7C4-2CAC-328C9DA292D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5CB2533C-0D9E-3E6C-5E0F-16049485A0B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41455690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DEDD-1182-EA08-2846-1D31B711EA39}"/>
              </a:ext>
            </a:extLst>
          </p:cNvPr>
          <p:cNvSpPr>
            <a:spLocks noGrp="1"/>
          </p:cNvSpPr>
          <p:nvPr>
            <p:ph type="title"/>
          </p:nvPr>
        </p:nvSpPr>
        <p:spPr/>
        <p:txBody>
          <a:bodyPr/>
          <a:lstStyle/>
          <a:p>
            <a:r>
              <a:rPr lang="en-US" dirty="0"/>
              <a:t>The Home Depot Foundation</a:t>
            </a:r>
          </a:p>
        </p:txBody>
      </p:sp>
      <p:sp>
        <p:nvSpPr>
          <p:cNvPr id="3" name="Content Placeholder 2">
            <a:extLst>
              <a:ext uri="{FF2B5EF4-FFF2-40B4-BE49-F238E27FC236}">
                <a16:creationId xmlns:a16="http://schemas.microsoft.com/office/drawing/2014/main" id="{7C3915AF-6A9B-DED3-35FB-083970F8D17C}"/>
              </a:ext>
            </a:extLst>
          </p:cNvPr>
          <p:cNvSpPr>
            <a:spLocks noGrp="1"/>
          </p:cNvSpPr>
          <p:nvPr>
            <p:ph idx="1"/>
          </p:nvPr>
        </p:nvSpPr>
        <p:spPr/>
        <p:txBody>
          <a:bodyPr/>
          <a:lstStyle/>
          <a:p>
            <a:r>
              <a:rPr lang="en-US" dirty="0"/>
              <a:t>The Home Depot Foundation offers grants of up to $5,000 in gift cards to 501(c)(3) nonprofits and public service agencies for volunteer-driven projects improving local communities, particularly for veterans. Key areas include repair, modifications, and weatherization.</a:t>
            </a:r>
          </a:p>
          <a:p>
            <a:r>
              <a:rPr lang="en-US" dirty="0"/>
              <a:t>For more information: https://corporate.homedepot.com/page/grants</a:t>
            </a:r>
          </a:p>
        </p:txBody>
      </p:sp>
    </p:spTree>
    <p:extLst>
      <p:ext uri="{BB962C8B-B14F-4D97-AF65-F5344CB8AC3E}">
        <p14:creationId xmlns:p14="http://schemas.microsoft.com/office/powerpoint/2010/main" val="202813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8FD4B-F88E-6CE7-8AF7-EE45E5CBE946}"/>
              </a:ext>
            </a:extLst>
          </p:cNvPr>
          <p:cNvSpPr>
            <a:spLocks noGrp="1"/>
          </p:cNvSpPr>
          <p:nvPr>
            <p:ph type="title"/>
          </p:nvPr>
        </p:nvSpPr>
        <p:spPr/>
        <p:txBody>
          <a:bodyPr>
            <a:normAutofit/>
          </a:bodyPr>
          <a:lstStyle/>
          <a:p>
            <a:r>
              <a:rPr lang="en-US" dirty="0"/>
              <a:t>Walmart Foundation Grants</a:t>
            </a:r>
          </a:p>
        </p:txBody>
      </p:sp>
      <p:sp>
        <p:nvSpPr>
          <p:cNvPr id="3" name="Content Placeholder 2">
            <a:extLst>
              <a:ext uri="{FF2B5EF4-FFF2-40B4-BE49-F238E27FC236}">
                <a16:creationId xmlns:a16="http://schemas.microsoft.com/office/drawing/2014/main" id="{DA03B545-52E1-DFAA-B538-D9A2847EFE51}"/>
              </a:ext>
            </a:extLst>
          </p:cNvPr>
          <p:cNvSpPr>
            <a:spLocks noGrp="1"/>
          </p:cNvSpPr>
          <p:nvPr>
            <p:ph idx="1"/>
          </p:nvPr>
        </p:nvSpPr>
        <p:spPr/>
        <p:txBody>
          <a:bodyPr/>
          <a:lstStyle/>
          <a:p>
            <a:r>
              <a:rPr lang="en-US" dirty="0"/>
              <a:t>Spark Good Local Grants </a:t>
            </a:r>
          </a:p>
          <a:p>
            <a:r>
              <a:rPr lang="en-US" dirty="0"/>
              <a:t>Each year, Walmart U.S. stores, Sam’s Clubs and Distribution Centers award local cash grants ranging from $250 to $5,000. </a:t>
            </a:r>
          </a:p>
          <a:p>
            <a:r>
              <a:rPr lang="en-US" dirty="0"/>
              <a:t>Local grants are designed to support local organizations that meet the unique needs of the communities where we operate, build pride among all associates, and deepen relationships with our customers and members. </a:t>
            </a:r>
          </a:p>
          <a:p>
            <a:r>
              <a:rPr lang="en-US" dirty="0"/>
              <a:t>https://www.walmart.org/how-we-give/grant-eligibility</a:t>
            </a:r>
          </a:p>
        </p:txBody>
      </p:sp>
    </p:spTree>
    <p:extLst>
      <p:ext uri="{BB962C8B-B14F-4D97-AF65-F5344CB8AC3E}">
        <p14:creationId xmlns:p14="http://schemas.microsoft.com/office/powerpoint/2010/main" val="2058237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8819B-7335-B871-08A6-ED6CC4101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98E7F-4A54-BD2F-3017-88A2874D22CB}"/>
              </a:ext>
            </a:extLst>
          </p:cNvPr>
          <p:cNvSpPr>
            <a:spLocks noGrp="1"/>
          </p:cNvSpPr>
          <p:nvPr>
            <p:ph type="title"/>
          </p:nvPr>
        </p:nvSpPr>
        <p:spPr>
          <a:xfrm>
            <a:off x="2555631" y="1441938"/>
            <a:ext cx="7080738" cy="3974124"/>
          </a:xfrm>
        </p:spPr>
        <p:txBody>
          <a:bodyPr>
            <a:normAutofit/>
          </a:bodyPr>
          <a:lstStyle/>
          <a:p>
            <a:pPr algn="ctr"/>
            <a:r>
              <a:rPr lang="en-US" sz="5400" dirty="0"/>
              <a:t>Things to Think About</a:t>
            </a:r>
          </a:p>
        </p:txBody>
      </p:sp>
      <p:pic>
        <p:nvPicPr>
          <p:cNvPr id="3" name="Picture 2">
            <a:extLst>
              <a:ext uri="{FF2B5EF4-FFF2-40B4-BE49-F238E27FC236}">
                <a16:creationId xmlns:a16="http://schemas.microsoft.com/office/drawing/2014/main" id="{5DF5ADD7-AE65-E578-62C1-8B708F81835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3E6D1826-F3D3-7BE1-5638-5F040B69D9C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14935240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7FB5-A088-1450-FD8F-A5A3E33BF4E9}"/>
              </a:ext>
            </a:extLst>
          </p:cNvPr>
          <p:cNvSpPr>
            <a:spLocks noGrp="1"/>
          </p:cNvSpPr>
          <p:nvPr>
            <p:ph type="title"/>
          </p:nvPr>
        </p:nvSpPr>
        <p:spPr/>
        <p:txBody>
          <a:bodyPr/>
          <a:lstStyle/>
          <a:p>
            <a:r>
              <a:rPr lang="en-US" dirty="0"/>
              <a:t>What is Capacity Building? 	</a:t>
            </a:r>
          </a:p>
        </p:txBody>
      </p:sp>
      <p:sp>
        <p:nvSpPr>
          <p:cNvPr id="3" name="Content Placeholder 2">
            <a:extLst>
              <a:ext uri="{FF2B5EF4-FFF2-40B4-BE49-F238E27FC236}">
                <a16:creationId xmlns:a16="http://schemas.microsoft.com/office/drawing/2014/main" id="{C69D868E-C8ED-0176-9AC6-C9623F0AA4BC}"/>
              </a:ext>
            </a:extLst>
          </p:cNvPr>
          <p:cNvSpPr>
            <a:spLocks noGrp="1"/>
          </p:cNvSpPr>
          <p:nvPr>
            <p:ph idx="1"/>
          </p:nvPr>
        </p:nvSpPr>
        <p:spPr/>
        <p:txBody>
          <a:bodyPr/>
          <a:lstStyle/>
          <a:p>
            <a:r>
              <a:rPr lang="en-US" dirty="0"/>
              <a:t>Capacity building is an investment in the effectiveness and future sustainability of a nonprofit.</a:t>
            </a:r>
          </a:p>
          <a:p>
            <a:r>
              <a:rPr lang="en-US" dirty="0"/>
              <a:t>It strengthens the ability to deliver on its mission over time, which will result in having a positive impact on lives and communities in which you serve.</a:t>
            </a:r>
          </a:p>
          <a:p>
            <a:r>
              <a:rPr lang="en-US" dirty="0"/>
              <a:t>Capacity building is being able to bring your organization to the next level </a:t>
            </a:r>
          </a:p>
          <a:p>
            <a:pPr lvl="1"/>
            <a:r>
              <a:rPr lang="en-US" dirty="0"/>
              <a:t>Operational, Financial, or Programmatic </a:t>
            </a:r>
          </a:p>
        </p:txBody>
      </p:sp>
    </p:spTree>
    <p:extLst>
      <p:ext uri="{BB962C8B-B14F-4D97-AF65-F5344CB8AC3E}">
        <p14:creationId xmlns:p14="http://schemas.microsoft.com/office/powerpoint/2010/main" val="85190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4531-B43F-B55F-B835-8B26242F3582}"/>
              </a:ext>
            </a:extLst>
          </p:cNvPr>
          <p:cNvSpPr>
            <a:spLocks noGrp="1"/>
          </p:cNvSpPr>
          <p:nvPr>
            <p:ph type="title"/>
          </p:nvPr>
        </p:nvSpPr>
        <p:spPr/>
        <p:txBody>
          <a:bodyPr>
            <a:normAutofit/>
          </a:bodyPr>
          <a:lstStyle/>
          <a:p>
            <a:r>
              <a:rPr lang="en-US" dirty="0"/>
              <a:t>What Are Common Nonprofit Mistakes</a:t>
            </a:r>
          </a:p>
        </p:txBody>
      </p:sp>
      <p:sp>
        <p:nvSpPr>
          <p:cNvPr id="3" name="Content Placeholder 2">
            <a:extLst>
              <a:ext uri="{FF2B5EF4-FFF2-40B4-BE49-F238E27FC236}">
                <a16:creationId xmlns:a16="http://schemas.microsoft.com/office/drawing/2014/main" id="{93F56236-70F1-615E-E647-34581B009B8C}"/>
              </a:ext>
            </a:extLst>
          </p:cNvPr>
          <p:cNvSpPr>
            <a:spLocks noGrp="1"/>
          </p:cNvSpPr>
          <p:nvPr>
            <p:ph idx="1"/>
          </p:nvPr>
        </p:nvSpPr>
        <p:spPr/>
        <p:txBody>
          <a:bodyPr>
            <a:normAutofit lnSpcReduction="10000"/>
          </a:bodyPr>
          <a:lstStyle/>
          <a:p>
            <a:r>
              <a:rPr lang="en-US" dirty="0"/>
              <a:t>Unclear missions – trying to do too many things</a:t>
            </a:r>
          </a:p>
          <a:p>
            <a:r>
              <a:rPr lang="en-US" dirty="0"/>
              <a:t>Weak board engagement – do you have the right people on your board</a:t>
            </a:r>
          </a:p>
          <a:p>
            <a:r>
              <a:rPr lang="en-US" dirty="0"/>
              <a:t>Poor donor communication – Build meaningful relationships with your supporters </a:t>
            </a:r>
          </a:p>
          <a:p>
            <a:r>
              <a:rPr lang="en-US" dirty="0"/>
              <a:t>Lack of financial transparency- show me the money, where is it going? </a:t>
            </a:r>
          </a:p>
          <a:p>
            <a:r>
              <a:rPr lang="en-US" dirty="0"/>
              <a:t>Neglecting compliance requirements – not meeting program objectives</a:t>
            </a:r>
          </a:p>
        </p:txBody>
      </p:sp>
    </p:spTree>
    <p:extLst>
      <p:ext uri="{BB962C8B-B14F-4D97-AF65-F5344CB8AC3E}">
        <p14:creationId xmlns:p14="http://schemas.microsoft.com/office/powerpoint/2010/main" val="41879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69D322-8584-C227-98C3-C2C80D800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50F23-86F2-5C89-2CAC-DF02D4AEE15C}"/>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The End</a:t>
            </a:r>
            <a:endParaRPr lang="en-US" sz="5400" dirty="0"/>
          </a:p>
        </p:txBody>
      </p:sp>
      <p:pic>
        <p:nvPicPr>
          <p:cNvPr id="3" name="Picture 2">
            <a:extLst>
              <a:ext uri="{FF2B5EF4-FFF2-40B4-BE49-F238E27FC236}">
                <a16:creationId xmlns:a16="http://schemas.microsoft.com/office/drawing/2014/main" id="{64A04127-1FB8-EA84-2ACE-12B5BF8A47A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2295E827-E330-6012-B031-0CAA3608AB2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31401727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FC51EF-DD59-0BB6-5066-AB6478796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6FFE2-510A-757C-6175-BEBC9ABA3DEA}"/>
              </a:ext>
            </a:extLst>
          </p:cNvPr>
          <p:cNvSpPr>
            <a:spLocks noGrp="1"/>
          </p:cNvSpPr>
          <p:nvPr>
            <p:ph type="title"/>
          </p:nvPr>
        </p:nvSpPr>
        <p:spPr>
          <a:xfrm>
            <a:off x="2251494" y="1001991"/>
            <a:ext cx="7689011" cy="904447"/>
          </a:xfrm>
        </p:spPr>
        <p:txBody>
          <a:bodyPr anchor="t">
            <a:normAutofit fontScale="90000"/>
          </a:bodyPr>
          <a:lstStyle/>
          <a:p>
            <a:pPr algn="ctr"/>
            <a:r>
              <a:rPr lang="en-US" sz="2800" dirty="0">
                <a:latin typeface="Arial" panose="020B0604020202020204" pitchFamily="34" charset="0"/>
                <a:cs typeface="Arial" panose="020B0604020202020204" pitchFamily="34" charset="0"/>
              </a:rPr>
              <a:t>NONPROFIT ORGANIZATIONS PARTICIPATION WITH THE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HOMEOWNER REHABILITATION PROGRAM</a:t>
            </a:r>
            <a:endParaRPr lang="en-US" sz="2800" dirty="0"/>
          </a:p>
        </p:txBody>
      </p:sp>
      <p:graphicFrame>
        <p:nvGraphicFramePr>
          <p:cNvPr id="6" name="Content Placeholder 2">
            <a:extLst>
              <a:ext uri="{FF2B5EF4-FFF2-40B4-BE49-F238E27FC236}">
                <a16:creationId xmlns:a16="http://schemas.microsoft.com/office/drawing/2014/main" id="{8C14CA62-CDE3-15EA-E88A-87813C26D21F}"/>
              </a:ext>
            </a:extLst>
          </p:cNvPr>
          <p:cNvGraphicFramePr>
            <a:graphicFrameLocks/>
          </p:cNvGraphicFramePr>
          <p:nvPr>
            <p:extLst>
              <p:ext uri="{D42A27DB-BD31-4B8C-83A1-F6EECF244321}">
                <p14:modId xmlns:p14="http://schemas.microsoft.com/office/powerpoint/2010/main" val="1224106213"/>
              </p:ext>
            </p:extLst>
          </p:nvPr>
        </p:nvGraphicFramePr>
        <p:xfrm>
          <a:off x="644056" y="2273575"/>
          <a:ext cx="11185994" cy="403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30271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DA871D-0857-D6FA-D5DA-17BCB4578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F0EA5-559F-5355-98D6-71272BA89EDE}"/>
              </a:ext>
            </a:extLst>
          </p:cNvPr>
          <p:cNvSpPr>
            <a:spLocks noGrp="1"/>
          </p:cNvSpPr>
          <p:nvPr>
            <p:ph type="title"/>
          </p:nvPr>
        </p:nvSpPr>
        <p:spPr>
          <a:xfrm>
            <a:off x="687238" y="587922"/>
            <a:ext cx="10817524" cy="904447"/>
          </a:xfrm>
        </p:spPr>
        <p:txBody>
          <a:bodyPr anchor="t">
            <a:normAutofit/>
          </a:bodyPr>
          <a:lstStyle/>
          <a:p>
            <a:pPr algn="ctr"/>
            <a:r>
              <a:rPr lang="en-US" dirty="0">
                <a:latin typeface="Arial" panose="020B0604020202020204" pitchFamily="34" charset="0"/>
                <a:cs typeface="Arial" panose="020B0604020202020204" pitchFamily="34" charset="0"/>
              </a:rPr>
              <a:t>Non-Profit Organizations</a:t>
            </a:r>
            <a:endParaRPr lang="en-US" dirty="0"/>
          </a:p>
        </p:txBody>
      </p:sp>
      <p:graphicFrame>
        <p:nvGraphicFramePr>
          <p:cNvPr id="3" name="Content Placeholder 2">
            <a:extLst>
              <a:ext uri="{FF2B5EF4-FFF2-40B4-BE49-F238E27FC236}">
                <a16:creationId xmlns:a16="http://schemas.microsoft.com/office/drawing/2014/main" id="{F195069C-056F-B01C-8F21-F7EECC8F650B}"/>
              </a:ext>
            </a:extLst>
          </p:cNvPr>
          <p:cNvGraphicFramePr>
            <a:graphicFrameLocks/>
          </p:cNvGraphicFramePr>
          <p:nvPr>
            <p:extLst>
              <p:ext uri="{D42A27DB-BD31-4B8C-83A1-F6EECF244321}">
                <p14:modId xmlns:p14="http://schemas.microsoft.com/office/powerpoint/2010/main" val="3202509690"/>
              </p:ext>
            </p:extLst>
          </p:nvPr>
        </p:nvGraphicFramePr>
        <p:xfrm>
          <a:off x="1309058" y="1860486"/>
          <a:ext cx="9573883" cy="4221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94334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84E742-31F9-6368-EAE1-26BEFBEA4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00BC2-B94E-7B19-B82F-E6FC9A5DA2B9}"/>
              </a:ext>
            </a:extLst>
          </p:cNvPr>
          <p:cNvSpPr>
            <a:spLocks noGrp="1"/>
          </p:cNvSpPr>
          <p:nvPr>
            <p:ph type="title"/>
          </p:nvPr>
        </p:nvSpPr>
        <p:spPr>
          <a:xfrm>
            <a:off x="687238" y="587922"/>
            <a:ext cx="10817524" cy="904447"/>
          </a:xfrm>
        </p:spPr>
        <p:txBody>
          <a:bodyPr anchor="t">
            <a:normAutofit/>
          </a:bodyPr>
          <a:lstStyle/>
          <a:p>
            <a:pPr algn="ctr"/>
            <a:r>
              <a:rPr lang="en-US" dirty="0">
                <a:latin typeface="Arial" panose="020B0604020202020204" pitchFamily="34" charset="0"/>
                <a:cs typeface="Arial" panose="020B0604020202020204" pitchFamily="34" charset="0"/>
              </a:rPr>
              <a:t>Non-Profit Organizations</a:t>
            </a:r>
            <a:endParaRPr lang="en-US" dirty="0"/>
          </a:p>
        </p:txBody>
      </p:sp>
      <p:graphicFrame>
        <p:nvGraphicFramePr>
          <p:cNvPr id="7" name="Content Placeholder 2">
            <a:extLst>
              <a:ext uri="{FF2B5EF4-FFF2-40B4-BE49-F238E27FC236}">
                <a16:creationId xmlns:a16="http://schemas.microsoft.com/office/drawing/2014/main" id="{1AB13EF9-3FE9-87C0-6029-3F1AFB7EB0E8}"/>
              </a:ext>
            </a:extLst>
          </p:cNvPr>
          <p:cNvGraphicFramePr>
            <a:graphicFrameLocks/>
          </p:cNvGraphicFramePr>
          <p:nvPr>
            <p:extLst>
              <p:ext uri="{D42A27DB-BD31-4B8C-83A1-F6EECF244321}">
                <p14:modId xmlns:p14="http://schemas.microsoft.com/office/powerpoint/2010/main" val="1080216772"/>
              </p:ext>
            </p:extLst>
          </p:nvPr>
        </p:nvGraphicFramePr>
        <p:xfrm>
          <a:off x="1245483" y="1712273"/>
          <a:ext cx="9701033" cy="4557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51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06319C-28A6-1802-CDDB-741D7E54A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575A4-A5E4-C120-D855-7006309E1E04}"/>
              </a:ext>
            </a:extLst>
          </p:cNvPr>
          <p:cNvSpPr>
            <a:spLocks noGrp="1"/>
          </p:cNvSpPr>
          <p:nvPr>
            <p:ph type="title"/>
          </p:nvPr>
        </p:nvSpPr>
        <p:spPr>
          <a:xfrm>
            <a:off x="2555631" y="1441938"/>
            <a:ext cx="7080738" cy="3974124"/>
          </a:xfrm>
        </p:spPr>
        <p:txBody>
          <a:bodyPr>
            <a:normAutofit/>
          </a:bodyPr>
          <a:lstStyle/>
          <a:p>
            <a:pPr algn="ctr"/>
            <a:r>
              <a:rPr lang="en-US" sz="5400" dirty="0"/>
              <a:t>CHDO Operating Expenses Grant</a:t>
            </a:r>
          </a:p>
        </p:txBody>
      </p:sp>
      <p:pic>
        <p:nvPicPr>
          <p:cNvPr id="3" name="Picture 2">
            <a:extLst>
              <a:ext uri="{FF2B5EF4-FFF2-40B4-BE49-F238E27FC236}">
                <a16:creationId xmlns:a16="http://schemas.microsoft.com/office/drawing/2014/main" id="{FB1CD2F8-AE75-9D4B-37B4-9F323EE7504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8178986" y="-1531981"/>
            <a:ext cx="3797829" cy="5421641"/>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BA884AAC-FB66-8D4F-42BD-2850BBF088F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823997" y="2542003"/>
            <a:ext cx="4149075" cy="5923069"/>
          </a:xfrm>
          <a:prstGeom prst="rect">
            <a:avLst/>
          </a:prstGeom>
        </p:spPr>
      </p:pic>
    </p:spTree>
    <p:extLst>
      <p:ext uri="{BB962C8B-B14F-4D97-AF65-F5344CB8AC3E}">
        <p14:creationId xmlns:p14="http://schemas.microsoft.com/office/powerpoint/2010/main" val="24763565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16F7-FE1F-EF5C-6FD9-789E1C171FDE}"/>
              </a:ext>
            </a:extLst>
          </p:cNvPr>
          <p:cNvSpPr>
            <a:spLocks noGrp="1"/>
          </p:cNvSpPr>
          <p:nvPr>
            <p:ph type="title"/>
          </p:nvPr>
        </p:nvSpPr>
        <p:spPr/>
        <p:txBody>
          <a:bodyPr>
            <a:normAutofit fontScale="90000"/>
          </a:bodyPr>
          <a:lstStyle/>
          <a:p>
            <a:r>
              <a:rPr lang="en-US" dirty="0"/>
              <a:t>What is a Community Housing Development Organization (CHDO)?</a:t>
            </a:r>
          </a:p>
        </p:txBody>
      </p:sp>
      <p:sp>
        <p:nvSpPr>
          <p:cNvPr id="3" name="Content Placeholder 2">
            <a:extLst>
              <a:ext uri="{FF2B5EF4-FFF2-40B4-BE49-F238E27FC236}">
                <a16:creationId xmlns:a16="http://schemas.microsoft.com/office/drawing/2014/main" id="{7CBF525F-6411-81A7-E0CD-21F540F294C5}"/>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Organizations eligible to receive CHDO Set-aside funding through the Home Investment Partnerships Program (HOME) are non-profits with demonstrated development and capacity experience with creating, rehabilitating, and/or preserving affordable housing.</a:t>
            </a:r>
          </a:p>
          <a:p>
            <a:endParaRPr lang="en-US" dirty="0"/>
          </a:p>
        </p:txBody>
      </p:sp>
      <p:pic>
        <p:nvPicPr>
          <p:cNvPr id="4" name="Picture 3">
            <a:extLst>
              <a:ext uri="{FF2B5EF4-FFF2-40B4-BE49-F238E27FC236}">
                <a16:creationId xmlns:a16="http://schemas.microsoft.com/office/drawing/2014/main" id="{6B44872E-5675-F8E8-67E0-1AC6490CA74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193433"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4C937A55-3220-5879-6072-08814563397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45303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95025-A145-60F2-03A2-60328F312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29206-6C80-EDCF-F620-92E79007A474}"/>
              </a:ext>
            </a:extLst>
          </p:cNvPr>
          <p:cNvSpPr>
            <a:spLocks noGrp="1"/>
          </p:cNvSpPr>
          <p:nvPr>
            <p:ph type="title"/>
          </p:nvPr>
        </p:nvSpPr>
        <p:spPr>
          <a:xfrm>
            <a:off x="449580" y="629813"/>
            <a:ext cx="10515600" cy="1009934"/>
          </a:xfrm>
        </p:spPr>
        <p:txBody>
          <a:bodyPr/>
          <a:lstStyle/>
          <a:p>
            <a:r>
              <a:rPr lang="en-US" b="1" dirty="0">
                <a:latin typeface="+mn-lt"/>
              </a:rPr>
              <a:t>Legal Status</a:t>
            </a:r>
            <a:endParaRPr lang="en-US" dirty="0">
              <a:latin typeface="+mn-lt"/>
            </a:endParaRPr>
          </a:p>
        </p:txBody>
      </p:sp>
      <p:sp>
        <p:nvSpPr>
          <p:cNvPr id="3" name="Content Placeholder 2">
            <a:extLst>
              <a:ext uri="{FF2B5EF4-FFF2-40B4-BE49-F238E27FC236}">
                <a16:creationId xmlns:a16="http://schemas.microsoft.com/office/drawing/2014/main" id="{722B9E44-518E-D3AB-09BB-6B3AA62A6951}"/>
              </a:ext>
            </a:extLst>
          </p:cNvPr>
          <p:cNvSpPr>
            <a:spLocks noGrp="1"/>
          </p:cNvSpPr>
          <p:nvPr>
            <p:ph idx="1"/>
          </p:nvPr>
        </p:nvSpPr>
        <p:spPr>
          <a:xfrm>
            <a:off x="838200" y="1725930"/>
            <a:ext cx="10515600" cy="4502257"/>
          </a:xfrm>
        </p:spPr>
        <p:txBody>
          <a:bodyPr>
            <a:normAutofit fontScale="92500"/>
          </a:bodyPr>
          <a:lstStyle/>
          <a:p>
            <a:r>
              <a:rPr lang="en-US" b="1" dirty="0"/>
              <a:t>Organized under State/Local Law : </a:t>
            </a:r>
            <a:r>
              <a:rPr lang="en-US" dirty="0"/>
              <a:t>Evidenced in either Charter or Articles of Incorporation</a:t>
            </a:r>
          </a:p>
          <a:p>
            <a:pPr>
              <a:spcAft>
                <a:spcPts val="600"/>
              </a:spcAft>
            </a:pPr>
            <a:r>
              <a:rPr lang="en-US" b="1" dirty="0"/>
              <a:t>Non-Profit Status:</a:t>
            </a:r>
            <a:r>
              <a:rPr lang="en-US" dirty="0"/>
              <a:t> 501 (c)(3) or (c) 4 – certificate from the IRS</a:t>
            </a:r>
          </a:p>
          <a:p>
            <a:pPr>
              <a:spcAft>
                <a:spcPts val="600"/>
              </a:spcAft>
            </a:pPr>
            <a:r>
              <a:rPr lang="en-US" b="1" dirty="0"/>
              <a:t>No Individual Benefit: </a:t>
            </a:r>
            <a:r>
              <a:rPr lang="en-US" dirty="0"/>
              <a:t>No part of a CHDO’s net earnings may benefit any member, founder, contributor, or individual. </a:t>
            </a:r>
          </a:p>
          <a:p>
            <a:pPr>
              <a:spcAft>
                <a:spcPts val="600"/>
              </a:spcAft>
            </a:pPr>
            <a:r>
              <a:rPr lang="en-US" b="1" dirty="0"/>
              <a:t>Purpose of the Organization:</a:t>
            </a:r>
            <a:r>
              <a:rPr lang="en-US" dirty="0"/>
              <a:t> Must be the provision of safe, decent affordable housing to low-income households.</a:t>
            </a:r>
          </a:p>
          <a:p>
            <a:pPr>
              <a:spcAft>
                <a:spcPts val="600"/>
              </a:spcAft>
            </a:pPr>
            <a:r>
              <a:rPr lang="en-US" b="1" dirty="0"/>
              <a:t>Clearly Defined Geographic Service Area: </a:t>
            </a:r>
            <a:r>
              <a:rPr lang="en-US" dirty="0"/>
              <a:t>Statewide not allowed. </a:t>
            </a:r>
          </a:p>
          <a:p>
            <a:pPr>
              <a:spcAft>
                <a:spcPts val="600"/>
              </a:spcAft>
            </a:pPr>
            <a:r>
              <a:rPr lang="en-US" b="1" dirty="0"/>
              <a:t>Registered in SAM.gov </a:t>
            </a:r>
            <a:r>
              <a:rPr lang="en-US" dirty="0"/>
              <a:t>– Must be registered prior to funding.  </a:t>
            </a:r>
          </a:p>
          <a:p>
            <a:endParaRPr lang="en-US" dirty="0"/>
          </a:p>
        </p:txBody>
      </p:sp>
    </p:spTree>
    <p:extLst>
      <p:ext uri="{BB962C8B-B14F-4D97-AF65-F5344CB8AC3E}">
        <p14:creationId xmlns:p14="http://schemas.microsoft.com/office/powerpoint/2010/main" val="1409046278"/>
      </p:ext>
    </p:extLst>
  </p:cSld>
  <p:clrMapOvr>
    <a:masterClrMapping/>
  </p:clrMapOvr>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3969</TotalTime>
  <Words>1639</Words>
  <Application>Microsoft Office PowerPoint</Application>
  <PresentationFormat>Widescreen</PresentationFormat>
  <Paragraphs>158</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Franklin Gothic Book</vt:lpstr>
      <vt:lpstr>Symbol</vt:lpstr>
      <vt:lpstr>Office Theme</vt:lpstr>
      <vt:lpstr>PowerPoint Presentation</vt:lpstr>
      <vt:lpstr>Painting a Bright Future: Nonprofit Capacity Building</vt:lpstr>
      <vt:lpstr>Rehab</vt:lpstr>
      <vt:lpstr>NONPROFIT ORGANIZATIONS PARTICIPATION WITH THE  HOMEOWNER REHABILITATION PROGRAM</vt:lpstr>
      <vt:lpstr>Non-Profit Organizations</vt:lpstr>
      <vt:lpstr>Non-Profit Organizations</vt:lpstr>
      <vt:lpstr>CHDO Operating Expenses Grant</vt:lpstr>
      <vt:lpstr>What is a Community Housing Development Organization (CHDO)?</vt:lpstr>
      <vt:lpstr>Legal Status</vt:lpstr>
      <vt:lpstr>CHDO Operating Funds </vt:lpstr>
      <vt:lpstr>CHDO Operating Expenses: Objective</vt:lpstr>
      <vt:lpstr>CHDO Operating Expenses: Needs</vt:lpstr>
      <vt:lpstr>CHDO Operating Expenses: Eligible Uses</vt:lpstr>
      <vt:lpstr>CHDO Operating Expenses: Ineligible Uses</vt:lpstr>
      <vt:lpstr>CHDO Operating Expense: Application</vt:lpstr>
      <vt:lpstr>Application Submission </vt:lpstr>
      <vt:lpstr>Housing Counseling Agencies</vt:lpstr>
      <vt:lpstr>HUD Housing Counseling Program </vt:lpstr>
      <vt:lpstr>HUD Housing Counseling Program </vt:lpstr>
      <vt:lpstr>Funding </vt:lpstr>
      <vt:lpstr>Resources: </vt:lpstr>
      <vt:lpstr>Capacity Building Resources</vt:lpstr>
      <vt:lpstr>Federal Home Loan Bank of Dallas </vt:lpstr>
      <vt:lpstr>Community and Economic Development Programs</vt:lpstr>
      <vt:lpstr>Local Initiatives Support Corporation: LISC</vt:lpstr>
      <vt:lpstr>LISC</vt:lpstr>
      <vt:lpstr>LISC – Grants </vt:lpstr>
      <vt:lpstr>LISC: Lending </vt:lpstr>
      <vt:lpstr>Dollar General Literacy Foundation </vt:lpstr>
      <vt:lpstr>The Home Depot Foundation</vt:lpstr>
      <vt:lpstr>Walmart Foundation Grants</vt:lpstr>
      <vt:lpstr>Things to Think About</vt:lpstr>
      <vt:lpstr>What is Capacity Building?  </vt:lpstr>
      <vt:lpstr>What Are Common Nonprofit Mistakes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Brittany Sistrunk</cp:lastModifiedBy>
  <cp:revision>16</cp:revision>
  <cp:lastPrinted>2026-04-15T15:49:03Z</cp:lastPrinted>
  <dcterms:created xsi:type="dcterms:W3CDTF">2024-01-24T15:33:01Z</dcterms:created>
  <dcterms:modified xsi:type="dcterms:W3CDTF">2026-04-21T21:17:42Z</dcterms:modified>
</cp:coreProperties>
</file>